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1" r:id="rId6"/>
    <p:sldId id="262" r:id="rId7"/>
    <p:sldId id="301" r:id="rId8"/>
    <p:sldId id="283" r:id="rId9"/>
    <p:sldId id="284" r:id="rId10"/>
    <p:sldId id="285" r:id="rId11"/>
    <p:sldId id="286" r:id="rId12"/>
    <p:sldId id="287" r:id="rId13"/>
    <p:sldId id="269" r:id="rId14"/>
    <p:sldId id="288" r:id="rId15"/>
    <p:sldId id="290" r:id="rId16"/>
    <p:sldId id="289" r:id="rId17"/>
    <p:sldId id="291" r:id="rId18"/>
    <p:sldId id="292" r:id="rId19"/>
    <p:sldId id="293" r:id="rId20"/>
    <p:sldId id="294" r:id="rId21"/>
    <p:sldId id="295" r:id="rId22"/>
    <p:sldId id="297" r:id="rId23"/>
    <p:sldId id="273" r:id="rId24"/>
    <p:sldId id="272" r:id="rId25"/>
    <p:sldId id="298" r:id="rId26"/>
    <p:sldId id="299" r:id="rId27"/>
    <p:sldId id="300" r:id="rId28"/>
  </p:sldIdLst>
  <p:sldSz cx="18288000" cy="10287000"/>
  <p:notesSz cx="6858000" cy="9144000"/>
  <p:embeddedFontLst>
    <p:embeddedFont>
      <p:font typeface="Microsoft YaHei UI" panose="020B0503020204020204" pitchFamily="34" charset="-122"/>
      <p:regular r:id="rId30"/>
      <p:bold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Montserrat Bold" panose="00000800000000000000" charset="0"/>
      <p:regular r:id="rId36"/>
    </p:embeddedFont>
    <p:embeddedFont>
      <p:font typeface="Source Code Pro" panose="020B0509030403020204" pitchFamily="49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90D7"/>
    <a:srgbClr val="EE1C25"/>
    <a:srgbClr val="004685"/>
    <a:srgbClr val="008ED3"/>
    <a:srgbClr val="FF7F00"/>
    <a:srgbClr val="262626"/>
    <a:srgbClr val="B106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44" autoAdjust="0"/>
    <p:restoredTop sz="94452" autoAdjust="0"/>
  </p:normalViewPr>
  <p:slideViewPr>
    <p:cSldViewPr>
      <p:cViewPr>
        <p:scale>
          <a:sx n="50" d="100"/>
          <a:sy n="50" d="100"/>
        </p:scale>
        <p:origin x="494" y="2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3C90F8-28C4-45AF-A2E7-A29CAB4D26FC}" type="datetimeFigureOut">
              <a:rPr lang="en-US" smtClean="0"/>
              <a:t>8/28/2024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222BB-75D7-486D-95B5-D57D3DAE9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52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222BB-75D7-486D-95B5-D57D3DAE9F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71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competitions/santander-product-recommendation/data" TargetMode="External"/><Relationship Id="rId5" Type="http://schemas.openxmlformats.org/officeDocument/2006/relationships/image" Target="../media/image29.png"/><Relationship Id="rId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oleObject" Target="../embeddings/oleObject5.bin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oleObject" Target="../embeddings/oleObject7.bin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fif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71778" y="7471266"/>
            <a:ext cx="3453516" cy="2816342"/>
            <a:chOff x="0" y="0"/>
            <a:chExt cx="4604688" cy="3755122"/>
          </a:xfrm>
        </p:grpSpPr>
        <p:sp>
          <p:nvSpPr>
            <p:cNvPr id="3" name="Freeform 3"/>
            <p:cNvSpPr/>
            <p:nvPr/>
          </p:nvSpPr>
          <p:spPr>
            <a:xfrm>
              <a:off x="-32512" y="-32004"/>
              <a:ext cx="4637024" cy="3786886"/>
            </a:xfrm>
            <a:custGeom>
              <a:avLst/>
              <a:gdLst/>
              <a:ahLst/>
              <a:cxnLst/>
              <a:rect l="l" t="t" r="r" b="b"/>
              <a:pathLst>
                <a:path w="4637024" h="3786886">
                  <a:moveTo>
                    <a:pt x="4637024" y="3786886"/>
                  </a:moveTo>
                  <a:lnTo>
                    <a:pt x="2942082" y="3786886"/>
                  </a:lnTo>
                  <a:lnTo>
                    <a:pt x="127635" y="974598"/>
                  </a:lnTo>
                  <a:cubicBezTo>
                    <a:pt x="6223" y="853313"/>
                    <a:pt x="0" y="658495"/>
                    <a:pt x="113538" y="529717"/>
                  </a:cubicBezTo>
                  <a:lnTo>
                    <a:pt x="127635" y="514604"/>
                  </a:lnTo>
                  <a:lnTo>
                    <a:pt x="514985" y="127127"/>
                  </a:lnTo>
                  <a:cubicBezTo>
                    <a:pt x="641858" y="127"/>
                    <a:pt x="847725" y="0"/>
                    <a:pt x="974725" y="126873"/>
                  </a:cubicBezTo>
                  <a:cubicBezTo>
                    <a:pt x="974852" y="127000"/>
                    <a:pt x="974852" y="127000"/>
                    <a:pt x="974979" y="127127"/>
                  </a:cubicBezTo>
                  <a:close/>
                </a:path>
              </a:pathLst>
            </a:custGeom>
            <a:solidFill>
              <a:srgbClr val="A4A4A4">
                <a:alpha val="13725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527446" y="7034274"/>
            <a:ext cx="4120428" cy="3253332"/>
            <a:chOff x="0" y="0"/>
            <a:chExt cx="5493904" cy="4337776"/>
          </a:xfrm>
        </p:grpSpPr>
        <p:sp>
          <p:nvSpPr>
            <p:cNvPr id="5" name="Freeform 5"/>
            <p:cNvSpPr/>
            <p:nvPr/>
          </p:nvSpPr>
          <p:spPr>
            <a:xfrm>
              <a:off x="-18161" y="-36322"/>
              <a:ext cx="5511800" cy="4373880"/>
            </a:xfrm>
            <a:custGeom>
              <a:avLst/>
              <a:gdLst/>
              <a:ahLst/>
              <a:cxnLst/>
              <a:rect l="l" t="t" r="r" b="b"/>
              <a:pathLst>
                <a:path w="5511800" h="4373880">
                  <a:moveTo>
                    <a:pt x="5511800" y="4373880"/>
                  </a:moveTo>
                  <a:lnTo>
                    <a:pt x="3200273" y="4373880"/>
                  </a:lnTo>
                  <a:lnTo>
                    <a:pt x="127381" y="1300988"/>
                  </a:lnTo>
                  <a:cubicBezTo>
                    <a:pt x="75819" y="1250950"/>
                    <a:pt x="40513" y="1186561"/>
                    <a:pt x="26035" y="1116203"/>
                  </a:cubicBezTo>
                  <a:cubicBezTo>
                    <a:pt x="0" y="993140"/>
                    <a:pt x="38100" y="865124"/>
                    <a:pt x="127381" y="776478"/>
                  </a:cubicBezTo>
                  <a:lnTo>
                    <a:pt x="759079" y="144653"/>
                  </a:lnTo>
                  <a:cubicBezTo>
                    <a:pt x="903986" y="0"/>
                    <a:pt x="1138682" y="0"/>
                    <a:pt x="1283589" y="144653"/>
                  </a:cubicBezTo>
                  <a:close/>
                </a:path>
              </a:pathLst>
            </a:custGeom>
            <a:gradFill rotWithShape="1">
              <a:gsLst>
                <a:gs pos="0">
                  <a:srgbClr val="4826DC">
                    <a:alpha val="100000"/>
                  </a:srgbClr>
                </a:gs>
                <a:gs pos="3000">
                  <a:srgbClr val="4826DC">
                    <a:alpha val="100000"/>
                  </a:srgbClr>
                </a:gs>
                <a:gs pos="32000">
                  <a:srgbClr val="7326DE">
                    <a:alpha val="100000"/>
                  </a:srgbClr>
                </a:gs>
                <a:gs pos="58000">
                  <a:srgbClr val="8827E0">
                    <a:alpha val="100000"/>
                  </a:srgbClr>
                </a:gs>
                <a:gs pos="82000">
                  <a:srgbClr val="8827E0">
                    <a:alpha val="100000"/>
                  </a:srgbClr>
                </a:gs>
                <a:gs pos="100000">
                  <a:srgbClr val="A027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600512" y="-1624"/>
            <a:ext cx="2732612" cy="5988710"/>
            <a:chOff x="0" y="0"/>
            <a:chExt cx="3643482" cy="7984946"/>
          </a:xfrm>
        </p:grpSpPr>
        <p:sp>
          <p:nvSpPr>
            <p:cNvPr id="7" name="Freeform 7"/>
            <p:cNvSpPr/>
            <p:nvPr/>
          </p:nvSpPr>
          <p:spPr>
            <a:xfrm>
              <a:off x="-358140" y="-254"/>
              <a:ext cx="4001389" cy="7984998"/>
            </a:xfrm>
            <a:custGeom>
              <a:avLst/>
              <a:gdLst/>
              <a:ahLst/>
              <a:cxnLst/>
              <a:rect l="l" t="t" r="r" b="b"/>
              <a:pathLst>
                <a:path w="4001389" h="7984998">
                  <a:moveTo>
                    <a:pt x="4001389" y="7962265"/>
                  </a:moveTo>
                  <a:lnTo>
                    <a:pt x="3978656" y="7984998"/>
                  </a:lnTo>
                  <a:lnTo>
                    <a:pt x="1431925" y="5438267"/>
                  </a:lnTo>
                  <a:cubicBezTo>
                    <a:pt x="0" y="4002405"/>
                    <a:pt x="0" y="1678686"/>
                    <a:pt x="1431925" y="242824"/>
                  </a:cubicBezTo>
                  <a:lnTo>
                    <a:pt x="1674114" y="0"/>
                  </a:lnTo>
                  <a:lnTo>
                    <a:pt x="1720215" y="0"/>
                  </a:lnTo>
                  <a:lnTo>
                    <a:pt x="1454658" y="265557"/>
                  </a:lnTo>
                  <a:cubicBezTo>
                    <a:pt x="36322" y="1688338"/>
                    <a:pt x="36322" y="3990467"/>
                    <a:pt x="1454658" y="5413248"/>
                  </a:cubicBezTo>
                  <a:close/>
                </a:path>
              </a:pathLst>
            </a:custGeom>
            <a:gradFill rotWithShape="1">
              <a:gsLst>
                <a:gs pos="0">
                  <a:srgbClr val="4826DC">
                    <a:alpha val="100000"/>
                  </a:srgbClr>
                </a:gs>
                <a:gs pos="50000">
                  <a:srgbClr val="4826DC">
                    <a:alpha val="100000"/>
                  </a:srgbClr>
                </a:gs>
                <a:gs pos="100000">
                  <a:srgbClr val="4826DC">
                    <a:alpha val="100000"/>
                  </a:srgbClr>
                </a:gs>
              </a:gsLst>
              <a:lin ang="1471615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136604" y="0"/>
            <a:ext cx="10152612" cy="10287608"/>
            <a:chOff x="0" y="0"/>
            <a:chExt cx="13536816" cy="13716810"/>
          </a:xfrm>
        </p:grpSpPr>
        <p:sp>
          <p:nvSpPr>
            <p:cNvPr id="9" name="Freeform 9"/>
            <p:cNvSpPr/>
            <p:nvPr/>
          </p:nvSpPr>
          <p:spPr>
            <a:xfrm>
              <a:off x="-289306" y="-254"/>
              <a:ext cx="13825855" cy="13716890"/>
            </a:xfrm>
            <a:custGeom>
              <a:avLst/>
              <a:gdLst/>
              <a:ahLst/>
              <a:cxnLst/>
              <a:rect l="l" t="t" r="r" b="b"/>
              <a:pathLst>
                <a:path w="13825855" h="13716890">
                  <a:moveTo>
                    <a:pt x="13825855" y="0"/>
                  </a:moveTo>
                  <a:lnTo>
                    <a:pt x="13825855" y="13716890"/>
                  </a:lnTo>
                  <a:lnTo>
                    <a:pt x="9939655" y="13716890"/>
                  </a:lnTo>
                  <a:lnTo>
                    <a:pt x="1155954" y="4932680"/>
                  </a:lnTo>
                  <a:cubicBezTo>
                    <a:pt x="508" y="3777742"/>
                    <a:pt x="0" y="1904873"/>
                    <a:pt x="1154938" y="749300"/>
                  </a:cubicBezTo>
                  <a:cubicBezTo>
                    <a:pt x="1155319" y="748919"/>
                    <a:pt x="1155573" y="748665"/>
                    <a:pt x="1155954" y="748284"/>
                  </a:cubicBezTo>
                  <a:lnTo>
                    <a:pt x="1903730" y="0"/>
                  </a:lnTo>
                  <a:close/>
                </a:path>
              </a:pathLst>
            </a:custGeom>
            <a:gradFill rotWithShape="1">
              <a:gsLst>
                <a:gs pos="0">
                  <a:srgbClr val="4826DC">
                    <a:alpha val="100000"/>
                  </a:srgbClr>
                </a:gs>
                <a:gs pos="6000">
                  <a:srgbClr val="5826DD">
                    <a:alpha val="100000"/>
                  </a:srgbClr>
                </a:gs>
                <a:gs pos="20000">
                  <a:srgbClr val="7326DE">
                    <a:alpha val="100000"/>
                  </a:srgbClr>
                </a:gs>
                <a:gs pos="35000">
                  <a:srgbClr val="8827E0">
                    <a:alpha val="100000"/>
                  </a:srgbClr>
                </a:gs>
                <a:gs pos="52000">
                  <a:srgbClr val="8827E0">
                    <a:alpha val="100000"/>
                  </a:srgbClr>
                </a:gs>
                <a:gs pos="71000">
                  <a:srgbClr val="A027E1">
                    <a:alpha val="100000"/>
                  </a:srgbClr>
                </a:gs>
                <a:gs pos="100000">
                  <a:srgbClr val="A027E1">
                    <a:alpha val="100000"/>
                  </a:srgbClr>
                </a:gs>
              </a:gsLst>
              <a:lin ang="1956413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492128" y="8609990"/>
            <a:ext cx="41460" cy="41455"/>
            <a:chOff x="0" y="0"/>
            <a:chExt cx="55280" cy="55274"/>
          </a:xfrm>
        </p:grpSpPr>
        <p:sp>
          <p:nvSpPr>
            <p:cNvPr id="11" name="Freeform 11"/>
            <p:cNvSpPr/>
            <p:nvPr/>
          </p:nvSpPr>
          <p:spPr>
            <a:xfrm>
              <a:off x="-635" y="-254"/>
              <a:ext cx="56134" cy="55753"/>
            </a:xfrm>
            <a:custGeom>
              <a:avLst/>
              <a:gdLst/>
              <a:ahLst/>
              <a:cxnLst/>
              <a:rect l="l" t="t" r="r" b="b"/>
              <a:pathLst>
                <a:path w="56134" h="55753">
                  <a:moveTo>
                    <a:pt x="381" y="27178"/>
                  </a:moveTo>
                  <a:cubicBezTo>
                    <a:pt x="0" y="42418"/>
                    <a:pt x="12192" y="54991"/>
                    <a:pt x="27432" y="55372"/>
                  </a:cubicBezTo>
                  <a:cubicBezTo>
                    <a:pt x="42672" y="55753"/>
                    <a:pt x="55372" y="43434"/>
                    <a:pt x="55753" y="28194"/>
                  </a:cubicBezTo>
                  <a:cubicBezTo>
                    <a:pt x="56134" y="12954"/>
                    <a:pt x="43942" y="381"/>
                    <a:pt x="28575" y="0"/>
                  </a:cubicBezTo>
                  <a:cubicBezTo>
                    <a:pt x="28448" y="0"/>
                    <a:pt x="28194" y="0"/>
                    <a:pt x="28067" y="0"/>
                  </a:cubicBezTo>
                  <a:cubicBezTo>
                    <a:pt x="12954" y="0"/>
                    <a:pt x="635" y="12065"/>
                    <a:pt x="381" y="27178"/>
                  </a:cubicBezTo>
                  <a:close/>
                </a:path>
              </a:pathLst>
            </a:custGeom>
            <a:solidFill>
              <a:srgbClr val="92949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188040" y="5841999"/>
            <a:ext cx="272287" cy="272287"/>
            <a:chOff x="0" y="0"/>
            <a:chExt cx="363050" cy="3630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3093" cy="362966"/>
            </a:xfrm>
            <a:custGeom>
              <a:avLst/>
              <a:gdLst/>
              <a:ahLst/>
              <a:cxnLst/>
              <a:rect l="l" t="t" r="r" b="b"/>
              <a:pathLst>
                <a:path w="363093" h="362966">
                  <a:moveTo>
                    <a:pt x="363093" y="181483"/>
                  </a:moveTo>
                  <a:cubicBezTo>
                    <a:pt x="363093" y="281686"/>
                    <a:pt x="281813" y="362966"/>
                    <a:pt x="181610" y="362966"/>
                  </a:cubicBezTo>
                  <a:cubicBezTo>
                    <a:pt x="81407" y="362966"/>
                    <a:pt x="0" y="281813"/>
                    <a:pt x="0" y="181483"/>
                  </a:cubicBezTo>
                  <a:cubicBezTo>
                    <a:pt x="0" y="81153"/>
                    <a:pt x="81280" y="0"/>
                    <a:pt x="181483" y="0"/>
                  </a:cubicBezTo>
                  <a:cubicBezTo>
                    <a:pt x="281686" y="0"/>
                    <a:pt x="363093" y="81280"/>
                    <a:pt x="363093" y="181483"/>
                  </a:cubicBezTo>
                  <a:close/>
                </a:path>
              </a:pathLst>
            </a:custGeom>
            <a:gradFill rotWithShape="1">
              <a:gsLst>
                <a:gs pos="0">
                  <a:srgbClr val="4826DC">
                    <a:alpha val="100000"/>
                  </a:srgbClr>
                </a:gs>
                <a:gs pos="50000">
                  <a:srgbClr val="4826DC">
                    <a:alpha val="100000"/>
                  </a:srgbClr>
                </a:gs>
                <a:gs pos="100000">
                  <a:srgbClr val="4826DC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99648" y="9195206"/>
            <a:ext cx="1109470" cy="1092402"/>
            <a:chOff x="0" y="0"/>
            <a:chExt cx="1479294" cy="14565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79296" cy="1456563"/>
            </a:xfrm>
            <a:custGeom>
              <a:avLst/>
              <a:gdLst/>
              <a:ahLst/>
              <a:cxnLst/>
              <a:rect l="l" t="t" r="r" b="b"/>
              <a:pathLst>
                <a:path w="1479296" h="1456563">
                  <a:moveTo>
                    <a:pt x="1479296" y="1456563"/>
                  </a:moveTo>
                  <a:lnTo>
                    <a:pt x="1434846" y="1456563"/>
                  </a:lnTo>
                  <a:lnTo>
                    <a:pt x="0" y="22225"/>
                  </a:lnTo>
                  <a:lnTo>
                    <a:pt x="22225" y="0"/>
                  </a:lnTo>
                  <a:lnTo>
                    <a:pt x="1479296" y="1456563"/>
                  </a:lnTo>
                  <a:close/>
                </a:path>
              </a:pathLst>
            </a:custGeom>
            <a:solidFill>
              <a:srgbClr val="A027E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772037" y="9067190"/>
            <a:ext cx="272287" cy="272287"/>
            <a:chOff x="0" y="0"/>
            <a:chExt cx="363050" cy="3630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63093" cy="362966"/>
            </a:xfrm>
            <a:custGeom>
              <a:avLst/>
              <a:gdLst/>
              <a:ahLst/>
              <a:cxnLst/>
              <a:rect l="l" t="t" r="r" b="b"/>
              <a:pathLst>
                <a:path w="363093" h="362966">
                  <a:moveTo>
                    <a:pt x="363093" y="181483"/>
                  </a:moveTo>
                  <a:cubicBezTo>
                    <a:pt x="363093" y="281686"/>
                    <a:pt x="281813" y="362966"/>
                    <a:pt x="181610" y="362966"/>
                  </a:cubicBezTo>
                  <a:cubicBezTo>
                    <a:pt x="81407" y="362966"/>
                    <a:pt x="0" y="281813"/>
                    <a:pt x="0" y="181483"/>
                  </a:cubicBezTo>
                  <a:cubicBezTo>
                    <a:pt x="0" y="81153"/>
                    <a:pt x="81280" y="0"/>
                    <a:pt x="181483" y="0"/>
                  </a:cubicBezTo>
                  <a:cubicBezTo>
                    <a:pt x="281686" y="0"/>
                    <a:pt x="363093" y="81280"/>
                    <a:pt x="363093" y="181483"/>
                  </a:cubicBezTo>
                  <a:close/>
                </a:path>
              </a:pathLst>
            </a:custGeom>
            <a:solidFill>
              <a:srgbClr val="A027E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 descr="A picture containing fictional character, cartoon, automaton, robot  Description automatically generated"/>
          <p:cNvSpPr/>
          <p:nvPr/>
        </p:nvSpPr>
        <p:spPr>
          <a:xfrm>
            <a:off x="7999635" y="394204"/>
            <a:ext cx="10288365" cy="9892796"/>
          </a:xfrm>
          <a:custGeom>
            <a:avLst/>
            <a:gdLst/>
            <a:ahLst/>
            <a:cxnLst/>
            <a:rect l="l" t="t" r="r" b="b"/>
            <a:pathLst>
              <a:path w="10288365" h="9892796">
                <a:moveTo>
                  <a:pt x="0" y="0"/>
                </a:moveTo>
                <a:lnTo>
                  <a:pt x="10288365" y="0"/>
                </a:lnTo>
                <a:lnTo>
                  <a:pt x="10288365" y="9892796"/>
                </a:lnTo>
                <a:lnTo>
                  <a:pt x="0" y="9892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954293" y="4111877"/>
            <a:ext cx="6964316" cy="2541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48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Sales</a:t>
            </a:r>
          </a:p>
          <a:p>
            <a:pPr algn="l">
              <a:lnSpc>
                <a:spcPts val="9720"/>
              </a:lnSpc>
            </a:pPr>
            <a:r>
              <a:rPr lang="en-US" sz="115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Chatbot </a:t>
            </a:r>
          </a:p>
        </p:txBody>
      </p:sp>
      <p:pic>
        <p:nvPicPr>
          <p:cNvPr id="1026" name="Picture 2" descr="img">
            <a:extLst>
              <a:ext uri="{FF2B5EF4-FFF2-40B4-BE49-F238E27FC236}">
                <a16:creationId xmlns:a16="http://schemas.microsoft.com/office/drawing/2014/main" id="{A0CEB252-3B88-C2C2-964B-07F915EEA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90" y="1781175"/>
            <a:ext cx="431259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216330"/>
            <a:ext cx="8444856" cy="4083939"/>
            <a:chOff x="0" y="0"/>
            <a:chExt cx="11259808" cy="5445252"/>
          </a:xfrm>
        </p:grpSpPr>
        <p:sp>
          <p:nvSpPr>
            <p:cNvPr id="3" name="Freeform 3"/>
            <p:cNvSpPr/>
            <p:nvPr/>
          </p:nvSpPr>
          <p:spPr>
            <a:xfrm>
              <a:off x="-254" y="-265811"/>
              <a:ext cx="11259830" cy="5710301"/>
            </a:xfrm>
            <a:custGeom>
              <a:avLst/>
              <a:gdLst/>
              <a:ahLst/>
              <a:cxnLst/>
              <a:rect l="l" t="t" r="r" b="b"/>
              <a:pathLst>
                <a:path w="11259830" h="5710301">
                  <a:moveTo>
                    <a:pt x="11259830" y="5710301"/>
                  </a:moveTo>
                  <a:lnTo>
                    <a:pt x="0" y="5710301"/>
                  </a:lnTo>
                  <a:lnTo>
                    <a:pt x="0" y="2246503"/>
                  </a:lnTo>
                  <a:lnTo>
                    <a:pt x="550206" y="1774571"/>
                  </a:lnTo>
                  <a:cubicBezTo>
                    <a:pt x="556549" y="1768475"/>
                    <a:pt x="563362" y="1762760"/>
                    <a:pt x="570410" y="1757172"/>
                  </a:cubicBezTo>
                  <a:lnTo>
                    <a:pt x="1382770" y="1059561"/>
                  </a:lnTo>
                  <a:cubicBezTo>
                    <a:pt x="2613644" y="1143"/>
                    <a:pt x="4610715" y="0"/>
                    <a:pt x="5843233" y="1057021"/>
                  </a:cubicBezTo>
                  <a:cubicBezTo>
                    <a:pt x="5844173" y="1057910"/>
                    <a:pt x="5845230" y="1058799"/>
                    <a:pt x="5846287" y="1059561"/>
                  </a:cubicBezTo>
                  <a:close/>
                </a:path>
              </a:pathLst>
            </a:custGeom>
            <a:gradFill rotWithShape="1">
              <a:gsLst>
                <a:gs pos="0">
                  <a:srgbClr val="4826DC">
                    <a:alpha val="100000"/>
                  </a:srgbClr>
                </a:gs>
                <a:gs pos="3000">
                  <a:srgbClr val="4D26DC">
                    <a:alpha val="100000"/>
                  </a:srgbClr>
                </a:gs>
                <a:gs pos="32000">
                  <a:srgbClr val="7226DE">
                    <a:alpha val="100000"/>
                  </a:srgbClr>
                </a:gs>
                <a:gs pos="58000">
                  <a:srgbClr val="8D27E0">
                    <a:alpha val="100000"/>
                  </a:srgbClr>
                </a:gs>
                <a:gs pos="82000">
                  <a:srgbClr val="9D27E1">
                    <a:alpha val="100000"/>
                  </a:srgbClr>
                </a:gs>
                <a:gs pos="100000">
                  <a:srgbClr val="A327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8">
            <a:extLst>
              <a:ext uri="{FF2B5EF4-FFF2-40B4-BE49-F238E27FC236}">
                <a16:creationId xmlns:a16="http://schemas.microsoft.com/office/drawing/2014/main" id="{4A24A49F-687E-83BC-0E77-80195F2977D1}"/>
              </a:ext>
            </a:extLst>
          </p:cNvPr>
          <p:cNvSpPr txBox="1"/>
          <p:nvPr/>
        </p:nvSpPr>
        <p:spPr>
          <a:xfrm>
            <a:off x="533400" y="342900"/>
            <a:ext cx="16700978" cy="204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3200" dirty="0">
                <a:solidFill>
                  <a:srgbClr val="9FCFE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ontserrat Bold"/>
                <a:sym typeface="Montserrat Bold"/>
              </a:rPr>
              <a:t>How</a:t>
            </a:r>
          </a:p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3200" dirty="0">
                <a:solidFill>
                  <a:srgbClr val="9FCFE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ontserrat Bold"/>
                <a:sym typeface="Montserrat Bold"/>
              </a:rPr>
              <a:t>Recommendation System &amp; AI Sales Agent </a:t>
            </a:r>
          </a:p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3200" dirty="0">
                <a:solidFill>
                  <a:srgbClr val="9FCFE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ontserrat Bold"/>
                <a:sym typeface="Montserrat Bold"/>
              </a:rPr>
              <a:t>Benefits </a:t>
            </a:r>
            <a:r>
              <a:rPr lang="en-US" sz="3200" b="1" dirty="0">
                <a:solidFill>
                  <a:srgbClr val="9FC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Banks</a:t>
            </a:r>
          </a:p>
        </p:txBody>
      </p:sp>
      <p:pic>
        <p:nvPicPr>
          <p:cNvPr id="1026" name="Picture 2" descr="BBVA Logo PNG Vector">
            <a:extLst>
              <a:ext uri="{FF2B5EF4-FFF2-40B4-BE49-F238E27FC236}">
                <a16:creationId xmlns:a16="http://schemas.microsoft.com/office/drawing/2014/main" id="{AD4B16D4-B06B-564A-94A9-07220B7B6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270028"/>
            <a:ext cx="5791200" cy="173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AD2262-F396-511B-B8E0-469432013C92}"/>
              </a:ext>
            </a:extLst>
          </p:cNvPr>
          <p:cNvSpPr txBox="1"/>
          <p:nvPr/>
        </p:nvSpPr>
        <p:spPr>
          <a:xfrm>
            <a:off x="10058400" y="2537863"/>
            <a:ext cx="5226651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900" b="1" dirty="0">
                <a:solidFill>
                  <a:srgbClr val="0090D7"/>
                </a:solidFill>
              </a:rPr>
              <a:t>70%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0EC967-25DD-C3E4-2A22-4C99A1B6DC36}"/>
              </a:ext>
            </a:extLst>
          </p:cNvPr>
          <p:cNvSpPr txBox="1"/>
          <p:nvPr/>
        </p:nvSpPr>
        <p:spPr>
          <a:xfrm>
            <a:off x="4114800" y="5278582"/>
            <a:ext cx="118872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90D7"/>
                </a:solidFill>
              </a:rPr>
              <a:t>total sales in certain regions are driven by its “Next Best Action” </a:t>
            </a:r>
          </a:p>
          <a:p>
            <a:r>
              <a:rPr lang="en-US" sz="6000" b="1" dirty="0">
                <a:solidFill>
                  <a:srgbClr val="0090D7"/>
                </a:solidFill>
              </a:rPr>
              <a:t>Recommendation system.</a:t>
            </a:r>
          </a:p>
        </p:txBody>
      </p:sp>
      <p:sp>
        <p:nvSpPr>
          <p:cNvPr id="20" name="Freeform 12" descr="2,548 Robot Illustrations - Free in SVG, PNG, EPS - IconScout">
            <a:extLst>
              <a:ext uri="{FF2B5EF4-FFF2-40B4-BE49-F238E27FC236}">
                <a16:creationId xmlns:a16="http://schemas.microsoft.com/office/drawing/2014/main" id="{6D078D0B-EB6D-7805-99F8-75AD7AB72C15}"/>
              </a:ext>
            </a:extLst>
          </p:cNvPr>
          <p:cNvSpPr/>
          <p:nvPr/>
        </p:nvSpPr>
        <p:spPr>
          <a:xfrm>
            <a:off x="-457200" y="4319516"/>
            <a:ext cx="5791201" cy="5981700"/>
          </a:xfrm>
          <a:custGeom>
            <a:avLst/>
            <a:gdLst/>
            <a:ahLst/>
            <a:cxnLst/>
            <a:rect l="l" t="t" r="r" b="b"/>
            <a:pathLst>
              <a:path w="7322059" h="7322060">
                <a:moveTo>
                  <a:pt x="0" y="0"/>
                </a:moveTo>
                <a:lnTo>
                  <a:pt x="7322059" y="0"/>
                </a:lnTo>
                <a:lnTo>
                  <a:pt x="7322059" y="7322059"/>
                </a:lnTo>
                <a:lnTo>
                  <a:pt x="0" y="73220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1" name="Picture 2" descr="img">
            <a:extLst>
              <a:ext uri="{FF2B5EF4-FFF2-40B4-BE49-F238E27FC236}">
                <a16:creationId xmlns:a16="http://schemas.microsoft.com/office/drawing/2014/main" id="{6B114135-9536-8351-4F71-90B1D218C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"/>
            <a:ext cx="2629665" cy="130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254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-1022219" y="6003703"/>
            <a:ext cx="8444873" cy="4282726"/>
            <a:chOff x="-255" y="-265811"/>
            <a:chExt cx="11259831" cy="5710301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55" y="-265811"/>
              <a:ext cx="11259831" cy="5710301"/>
            </a:xfrm>
            <a:custGeom>
              <a:avLst/>
              <a:gdLst/>
              <a:ahLst/>
              <a:cxnLst/>
              <a:rect l="l" t="t" r="r" b="b"/>
              <a:pathLst>
                <a:path w="11259830" h="5710301">
                  <a:moveTo>
                    <a:pt x="11259830" y="5710301"/>
                  </a:moveTo>
                  <a:lnTo>
                    <a:pt x="0" y="5710301"/>
                  </a:lnTo>
                  <a:lnTo>
                    <a:pt x="0" y="2246503"/>
                  </a:lnTo>
                  <a:lnTo>
                    <a:pt x="550206" y="1774571"/>
                  </a:lnTo>
                  <a:cubicBezTo>
                    <a:pt x="556549" y="1768475"/>
                    <a:pt x="563362" y="1762760"/>
                    <a:pt x="570410" y="1757172"/>
                  </a:cubicBezTo>
                  <a:lnTo>
                    <a:pt x="1382770" y="1059561"/>
                  </a:lnTo>
                  <a:cubicBezTo>
                    <a:pt x="2613644" y="1143"/>
                    <a:pt x="4610715" y="0"/>
                    <a:pt x="5843233" y="1057021"/>
                  </a:cubicBezTo>
                  <a:cubicBezTo>
                    <a:pt x="5844173" y="1057910"/>
                    <a:pt x="5845230" y="1058799"/>
                    <a:pt x="5846287" y="1059561"/>
                  </a:cubicBezTo>
                  <a:close/>
                </a:path>
              </a:pathLst>
            </a:custGeom>
            <a:gradFill rotWithShape="1">
              <a:gsLst>
                <a:gs pos="0">
                  <a:srgbClr val="4826DC">
                    <a:alpha val="100000"/>
                  </a:srgbClr>
                </a:gs>
                <a:gs pos="3000">
                  <a:srgbClr val="4D26DC">
                    <a:alpha val="100000"/>
                  </a:srgbClr>
                </a:gs>
                <a:gs pos="32000">
                  <a:srgbClr val="7226DE">
                    <a:alpha val="100000"/>
                  </a:srgbClr>
                </a:gs>
                <a:gs pos="58000">
                  <a:srgbClr val="8D27E0">
                    <a:alpha val="100000"/>
                  </a:srgbClr>
                </a:gs>
                <a:gs pos="82000">
                  <a:srgbClr val="9D27E1">
                    <a:alpha val="100000"/>
                  </a:srgbClr>
                </a:gs>
                <a:gs pos="100000">
                  <a:srgbClr val="A327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5" name="TextBox 8">
            <a:extLst>
              <a:ext uri="{FF2B5EF4-FFF2-40B4-BE49-F238E27FC236}">
                <a16:creationId xmlns:a16="http://schemas.microsoft.com/office/drawing/2014/main" id="{4A24A49F-687E-83BC-0E77-80195F2977D1}"/>
              </a:ext>
            </a:extLst>
          </p:cNvPr>
          <p:cNvSpPr txBox="1"/>
          <p:nvPr/>
        </p:nvSpPr>
        <p:spPr>
          <a:xfrm>
            <a:off x="533400" y="342900"/>
            <a:ext cx="16700978" cy="204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3200" dirty="0">
                <a:solidFill>
                  <a:srgbClr val="9FCFE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ontserrat Bold"/>
                <a:sym typeface="Montserrat Bold"/>
              </a:rPr>
              <a:t>How</a:t>
            </a:r>
          </a:p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3200" dirty="0">
                <a:solidFill>
                  <a:srgbClr val="9FCFE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ontserrat Bold"/>
                <a:sym typeface="Montserrat Bold"/>
              </a:rPr>
              <a:t>Recommendation System &amp; AI Sales Agent </a:t>
            </a:r>
          </a:p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3200" dirty="0">
                <a:solidFill>
                  <a:srgbClr val="9FCFE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ontserrat Bold"/>
                <a:sym typeface="Montserrat Bold"/>
              </a:rPr>
              <a:t>Benefits </a:t>
            </a:r>
            <a:r>
              <a:rPr lang="en-US" sz="3200" b="1" dirty="0">
                <a:solidFill>
                  <a:srgbClr val="9FC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Banks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AD2262-F396-511B-B8E0-469432013C92}"/>
              </a:ext>
            </a:extLst>
          </p:cNvPr>
          <p:cNvSpPr txBox="1"/>
          <p:nvPr/>
        </p:nvSpPr>
        <p:spPr>
          <a:xfrm>
            <a:off x="9456935" y="3316439"/>
            <a:ext cx="5226651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900" b="1" dirty="0">
                <a:solidFill>
                  <a:srgbClr val="EE1C25"/>
                </a:solidFill>
              </a:rPr>
              <a:t>15%</a:t>
            </a:r>
          </a:p>
        </p:txBody>
      </p:sp>
      <p:sp>
        <p:nvSpPr>
          <p:cNvPr id="6" name="AutoShape 8" descr="Citibank Logo">
            <a:extLst>
              <a:ext uri="{FF2B5EF4-FFF2-40B4-BE49-F238E27FC236}">
                <a16:creationId xmlns:a16="http://schemas.microsoft.com/office/drawing/2014/main" id="{5B4D68D2-5DBF-8532-9923-B8E2C485DF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01026" y="-117920"/>
            <a:ext cx="11001375" cy="733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0EC967-25DD-C3E4-2A22-4C99A1B6DC36}"/>
              </a:ext>
            </a:extLst>
          </p:cNvPr>
          <p:cNvSpPr txBox="1"/>
          <p:nvPr/>
        </p:nvSpPr>
        <p:spPr>
          <a:xfrm>
            <a:off x="4267200" y="6116334"/>
            <a:ext cx="118872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EE1C25"/>
                </a:solidFill>
              </a:rPr>
              <a:t>higher</a:t>
            </a:r>
            <a:r>
              <a:rPr lang="en-US" sz="2800" dirty="0">
                <a:solidFill>
                  <a:srgbClr val="004685"/>
                </a:solidFill>
              </a:rPr>
              <a:t> conversion rate for </a:t>
            </a:r>
            <a:r>
              <a:rPr lang="en-US" sz="2800" b="1" dirty="0">
                <a:solidFill>
                  <a:srgbClr val="004685"/>
                </a:solidFill>
              </a:rPr>
              <a:t>Citi Bank </a:t>
            </a:r>
            <a:r>
              <a:rPr lang="en-US" sz="2800" dirty="0">
                <a:solidFill>
                  <a:srgbClr val="004685"/>
                </a:solidFill>
              </a:rPr>
              <a:t>customers who interacted with </a:t>
            </a:r>
          </a:p>
          <a:p>
            <a:r>
              <a:rPr lang="en-US" sz="6000" b="1" dirty="0">
                <a:solidFill>
                  <a:srgbClr val="004685"/>
                </a:solidFill>
              </a:rPr>
              <a:t>Personalized Recommendations.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79452D53-0F4C-825E-A553-0CE12FDCB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242" y="2599571"/>
            <a:ext cx="5226650" cy="33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12" descr="2,548 Robot Illustrations - Free in SVG, PNG, EPS - IconScout">
            <a:extLst>
              <a:ext uri="{FF2B5EF4-FFF2-40B4-BE49-F238E27FC236}">
                <a16:creationId xmlns:a16="http://schemas.microsoft.com/office/drawing/2014/main" id="{37A28407-0E77-8C29-EEC3-3A7B2598ACD7}"/>
              </a:ext>
            </a:extLst>
          </p:cNvPr>
          <p:cNvSpPr/>
          <p:nvPr/>
        </p:nvSpPr>
        <p:spPr>
          <a:xfrm>
            <a:off x="-777424" y="3962400"/>
            <a:ext cx="5791201" cy="5981700"/>
          </a:xfrm>
          <a:custGeom>
            <a:avLst/>
            <a:gdLst/>
            <a:ahLst/>
            <a:cxnLst/>
            <a:rect l="l" t="t" r="r" b="b"/>
            <a:pathLst>
              <a:path w="7322059" h="7322060">
                <a:moveTo>
                  <a:pt x="0" y="0"/>
                </a:moveTo>
                <a:lnTo>
                  <a:pt x="7322059" y="0"/>
                </a:lnTo>
                <a:lnTo>
                  <a:pt x="7322059" y="7322059"/>
                </a:lnTo>
                <a:lnTo>
                  <a:pt x="0" y="7322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2" descr="img">
            <a:extLst>
              <a:ext uri="{FF2B5EF4-FFF2-40B4-BE49-F238E27FC236}">
                <a16:creationId xmlns:a16="http://schemas.microsoft.com/office/drawing/2014/main" id="{A414E0B5-1047-0F1D-730B-076080F00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"/>
            <a:ext cx="2629665" cy="130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61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-1022219" y="6003703"/>
            <a:ext cx="8444873" cy="4282726"/>
            <a:chOff x="-255" y="-265811"/>
            <a:chExt cx="11259831" cy="5710301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55" y="-265811"/>
              <a:ext cx="11259831" cy="5710301"/>
            </a:xfrm>
            <a:custGeom>
              <a:avLst/>
              <a:gdLst/>
              <a:ahLst/>
              <a:cxnLst/>
              <a:rect l="l" t="t" r="r" b="b"/>
              <a:pathLst>
                <a:path w="11259830" h="5710301">
                  <a:moveTo>
                    <a:pt x="11259830" y="5710301"/>
                  </a:moveTo>
                  <a:lnTo>
                    <a:pt x="0" y="5710301"/>
                  </a:lnTo>
                  <a:lnTo>
                    <a:pt x="0" y="2246503"/>
                  </a:lnTo>
                  <a:lnTo>
                    <a:pt x="550206" y="1774571"/>
                  </a:lnTo>
                  <a:cubicBezTo>
                    <a:pt x="556549" y="1768475"/>
                    <a:pt x="563362" y="1762760"/>
                    <a:pt x="570410" y="1757172"/>
                  </a:cubicBezTo>
                  <a:lnTo>
                    <a:pt x="1382770" y="1059561"/>
                  </a:lnTo>
                  <a:cubicBezTo>
                    <a:pt x="2613644" y="1143"/>
                    <a:pt x="4610715" y="0"/>
                    <a:pt x="5843233" y="1057021"/>
                  </a:cubicBezTo>
                  <a:cubicBezTo>
                    <a:pt x="5844173" y="1057910"/>
                    <a:pt x="5845230" y="1058799"/>
                    <a:pt x="5846287" y="1059561"/>
                  </a:cubicBezTo>
                  <a:close/>
                </a:path>
              </a:pathLst>
            </a:custGeom>
            <a:gradFill rotWithShape="1">
              <a:gsLst>
                <a:gs pos="0">
                  <a:srgbClr val="4826DC">
                    <a:alpha val="100000"/>
                  </a:srgbClr>
                </a:gs>
                <a:gs pos="3000">
                  <a:srgbClr val="4D26DC">
                    <a:alpha val="100000"/>
                  </a:srgbClr>
                </a:gs>
                <a:gs pos="32000">
                  <a:srgbClr val="7226DE">
                    <a:alpha val="100000"/>
                  </a:srgbClr>
                </a:gs>
                <a:gs pos="58000">
                  <a:srgbClr val="8D27E0">
                    <a:alpha val="100000"/>
                  </a:srgbClr>
                </a:gs>
                <a:gs pos="82000">
                  <a:srgbClr val="9D27E1">
                    <a:alpha val="100000"/>
                  </a:srgbClr>
                </a:gs>
                <a:gs pos="100000">
                  <a:srgbClr val="A327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" name="AutoShape 8" descr="Citibank Logo">
            <a:extLst>
              <a:ext uri="{FF2B5EF4-FFF2-40B4-BE49-F238E27FC236}">
                <a16:creationId xmlns:a16="http://schemas.microsoft.com/office/drawing/2014/main" id="{5B4D68D2-5DBF-8532-9923-B8E2C485DF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4345" y="-419100"/>
            <a:ext cx="11001375" cy="733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6" descr="AI-Driven Chatbots - Tech Xpertz">
            <a:extLst>
              <a:ext uri="{FF2B5EF4-FFF2-40B4-BE49-F238E27FC236}">
                <a16:creationId xmlns:a16="http://schemas.microsoft.com/office/drawing/2014/main" id="{8B3F9192-60D2-366C-8487-1965D94652A6}"/>
              </a:ext>
            </a:extLst>
          </p:cNvPr>
          <p:cNvSpPr/>
          <p:nvPr/>
        </p:nvSpPr>
        <p:spPr>
          <a:xfrm>
            <a:off x="302538" y="2400300"/>
            <a:ext cx="4757738" cy="6931818"/>
          </a:xfrm>
          <a:custGeom>
            <a:avLst/>
            <a:gdLst/>
            <a:ahLst/>
            <a:cxnLst/>
            <a:rect l="l" t="t" r="r" b="b"/>
            <a:pathLst>
              <a:path w="7343775" h="9901238">
                <a:moveTo>
                  <a:pt x="0" y="0"/>
                </a:moveTo>
                <a:lnTo>
                  <a:pt x="7343776" y="0"/>
                </a:lnTo>
                <a:lnTo>
                  <a:pt x="7343776" y="9901238"/>
                </a:lnTo>
                <a:lnTo>
                  <a:pt x="0" y="9901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AE91F00-280C-73FF-481A-994581135307}"/>
              </a:ext>
            </a:extLst>
          </p:cNvPr>
          <p:cNvSpPr txBox="1"/>
          <p:nvPr/>
        </p:nvSpPr>
        <p:spPr>
          <a:xfrm>
            <a:off x="5791200" y="4220170"/>
            <a:ext cx="8181088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 The Fun Begin !</a:t>
            </a:r>
          </a:p>
        </p:txBody>
      </p:sp>
      <p:pic>
        <p:nvPicPr>
          <p:cNvPr id="8" name="Picture 2" descr="img">
            <a:extLst>
              <a:ext uri="{FF2B5EF4-FFF2-40B4-BE49-F238E27FC236}">
                <a16:creationId xmlns:a16="http://schemas.microsoft.com/office/drawing/2014/main" id="{E117A996-C9B1-97C3-2776-6F9EAB321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"/>
            <a:ext cx="2629665" cy="130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79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5988" y="1288316"/>
            <a:ext cx="4840200" cy="8725466"/>
          </a:xfrm>
          <a:custGeom>
            <a:avLst/>
            <a:gdLst/>
            <a:ahLst/>
            <a:cxnLst/>
            <a:rect l="l" t="t" r="r" b="b"/>
            <a:pathLst>
              <a:path w="4840200" h="8725466">
                <a:moveTo>
                  <a:pt x="0" y="0"/>
                </a:moveTo>
                <a:lnTo>
                  <a:pt x="4840200" y="0"/>
                </a:lnTo>
                <a:lnTo>
                  <a:pt x="4840200" y="8725465"/>
                </a:lnTo>
                <a:lnTo>
                  <a:pt x="0" y="8725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-8670572" y="-4181253"/>
            <a:ext cx="12171449" cy="20389835"/>
            <a:chOff x="0" y="0"/>
            <a:chExt cx="9738616" cy="168708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38614" cy="16870807"/>
            </a:xfrm>
            <a:custGeom>
              <a:avLst/>
              <a:gdLst/>
              <a:ahLst/>
              <a:cxnLst/>
              <a:rect l="l" t="t" r="r" b="b"/>
              <a:pathLst>
                <a:path w="9738614" h="16870807">
                  <a:moveTo>
                    <a:pt x="9738614" y="0"/>
                  </a:moveTo>
                  <a:lnTo>
                    <a:pt x="0" y="9738614"/>
                  </a:lnTo>
                  <a:lnTo>
                    <a:pt x="7132193" y="16870807"/>
                  </a:lnTo>
                  <a:lnTo>
                    <a:pt x="7992364" y="16870807"/>
                  </a:lnTo>
                  <a:cubicBezTo>
                    <a:pt x="8956802" y="16870807"/>
                    <a:pt x="9738488" y="16088996"/>
                    <a:pt x="9738488" y="15124685"/>
                  </a:cubicBezTo>
                  <a:lnTo>
                    <a:pt x="9738488" y="0"/>
                  </a:lnTo>
                  <a:close/>
                </a:path>
              </a:pathLst>
            </a:custGeom>
            <a:gradFill rotWithShape="1">
              <a:gsLst>
                <a:gs pos="0">
                  <a:srgbClr val="A027E1">
                    <a:alpha val="100000"/>
                  </a:srgbClr>
                </a:gs>
                <a:gs pos="40000">
                  <a:srgbClr val="8827E0">
                    <a:alpha val="100000"/>
                  </a:srgbClr>
                </a:gs>
                <a:gs pos="100000">
                  <a:srgbClr val="4826DC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20755" y="7336967"/>
            <a:ext cx="527399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458281" y="3086100"/>
            <a:ext cx="6617493" cy="746791"/>
            <a:chOff x="0" y="0"/>
            <a:chExt cx="11499848" cy="99572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10925" cy="965200"/>
            </a:xfrm>
            <a:custGeom>
              <a:avLst/>
              <a:gdLst/>
              <a:ahLst/>
              <a:cxnLst/>
              <a:rect l="l" t="t" r="r" b="b"/>
              <a:pathLst>
                <a:path w="11210925" h="965200">
                  <a:moveTo>
                    <a:pt x="0" y="160909"/>
                  </a:moveTo>
                  <a:cubicBezTo>
                    <a:pt x="0" y="72009"/>
                    <a:pt x="72009" y="0"/>
                    <a:pt x="160909" y="0"/>
                  </a:cubicBezTo>
                  <a:lnTo>
                    <a:pt x="11050016" y="0"/>
                  </a:lnTo>
                  <a:cubicBezTo>
                    <a:pt x="11138916" y="0"/>
                    <a:pt x="11210925" y="72009"/>
                    <a:pt x="11210925" y="160909"/>
                  </a:cubicBezTo>
                  <a:lnTo>
                    <a:pt x="11210925" y="804291"/>
                  </a:lnTo>
                  <a:cubicBezTo>
                    <a:pt x="11210925" y="893191"/>
                    <a:pt x="11138916" y="965200"/>
                    <a:pt x="11050016" y="965200"/>
                  </a:cubicBezTo>
                  <a:lnTo>
                    <a:pt x="160909" y="965200"/>
                  </a:lnTo>
                  <a:cubicBezTo>
                    <a:pt x="72009" y="965200"/>
                    <a:pt x="0" y="893191"/>
                    <a:pt x="0" y="804291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88924" y="30521"/>
              <a:ext cx="11210924" cy="965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Natural Language Understanding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84710" y="5123651"/>
            <a:ext cx="6451235" cy="739426"/>
            <a:chOff x="35239" y="9819"/>
            <a:chExt cx="11210925" cy="985902"/>
          </a:xfrm>
        </p:grpSpPr>
        <p:sp>
          <p:nvSpPr>
            <p:cNvPr id="10" name="Freeform 10"/>
            <p:cNvSpPr/>
            <p:nvPr/>
          </p:nvSpPr>
          <p:spPr>
            <a:xfrm>
              <a:off x="35239" y="9819"/>
              <a:ext cx="11210925" cy="965200"/>
            </a:xfrm>
            <a:custGeom>
              <a:avLst/>
              <a:gdLst/>
              <a:ahLst/>
              <a:cxnLst/>
              <a:rect l="l" t="t" r="r" b="b"/>
              <a:pathLst>
                <a:path w="11210925" h="965200">
                  <a:moveTo>
                    <a:pt x="0" y="160909"/>
                  </a:moveTo>
                  <a:cubicBezTo>
                    <a:pt x="0" y="72009"/>
                    <a:pt x="72009" y="0"/>
                    <a:pt x="160909" y="0"/>
                  </a:cubicBezTo>
                  <a:lnTo>
                    <a:pt x="11050016" y="0"/>
                  </a:lnTo>
                  <a:cubicBezTo>
                    <a:pt x="11138916" y="0"/>
                    <a:pt x="11210925" y="72009"/>
                    <a:pt x="11210925" y="160909"/>
                  </a:cubicBezTo>
                  <a:lnTo>
                    <a:pt x="11210925" y="804291"/>
                  </a:lnTo>
                  <a:cubicBezTo>
                    <a:pt x="11210925" y="893191"/>
                    <a:pt x="11138916" y="965200"/>
                    <a:pt x="11050016" y="965200"/>
                  </a:cubicBezTo>
                  <a:lnTo>
                    <a:pt x="160909" y="965200"/>
                  </a:lnTo>
                  <a:cubicBezTo>
                    <a:pt x="72009" y="965200"/>
                    <a:pt x="0" y="893191"/>
                    <a:pt x="0" y="804291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87324" y="30521"/>
              <a:ext cx="11023600" cy="965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Emotional Intelligence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58281" y="4101194"/>
            <a:ext cx="6605800" cy="731264"/>
            <a:chOff x="0" y="0"/>
            <a:chExt cx="11479528" cy="97501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210925" cy="965200"/>
            </a:xfrm>
            <a:custGeom>
              <a:avLst/>
              <a:gdLst/>
              <a:ahLst/>
              <a:cxnLst/>
              <a:rect l="l" t="t" r="r" b="b"/>
              <a:pathLst>
                <a:path w="11210925" h="965200">
                  <a:moveTo>
                    <a:pt x="0" y="160909"/>
                  </a:moveTo>
                  <a:cubicBezTo>
                    <a:pt x="0" y="72009"/>
                    <a:pt x="72009" y="0"/>
                    <a:pt x="160909" y="0"/>
                  </a:cubicBezTo>
                  <a:lnTo>
                    <a:pt x="11050016" y="0"/>
                  </a:lnTo>
                  <a:cubicBezTo>
                    <a:pt x="11138916" y="0"/>
                    <a:pt x="11210925" y="72009"/>
                    <a:pt x="11210925" y="160909"/>
                  </a:cubicBezTo>
                  <a:lnTo>
                    <a:pt x="11210925" y="804291"/>
                  </a:lnTo>
                  <a:cubicBezTo>
                    <a:pt x="11210925" y="893191"/>
                    <a:pt x="11138916" y="965200"/>
                    <a:pt x="11050016" y="965200"/>
                  </a:cubicBezTo>
                  <a:lnTo>
                    <a:pt x="160909" y="965200"/>
                  </a:lnTo>
                  <a:cubicBezTo>
                    <a:pt x="72009" y="965200"/>
                    <a:pt x="0" y="893191"/>
                    <a:pt x="0" y="804291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68604" y="9819"/>
              <a:ext cx="11210924" cy="965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Lack of Contextual Understanding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458281" y="6131381"/>
            <a:ext cx="6451235" cy="723900"/>
            <a:chOff x="0" y="0"/>
            <a:chExt cx="11210925" cy="965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210925" cy="965200"/>
            </a:xfrm>
            <a:custGeom>
              <a:avLst/>
              <a:gdLst/>
              <a:ahLst/>
              <a:cxnLst/>
              <a:rect l="l" t="t" r="r" b="b"/>
              <a:pathLst>
                <a:path w="11210925" h="965200">
                  <a:moveTo>
                    <a:pt x="0" y="160909"/>
                  </a:moveTo>
                  <a:cubicBezTo>
                    <a:pt x="0" y="72009"/>
                    <a:pt x="72009" y="0"/>
                    <a:pt x="160909" y="0"/>
                  </a:cubicBezTo>
                  <a:lnTo>
                    <a:pt x="11050016" y="0"/>
                  </a:lnTo>
                  <a:cubicBezTo>
                    <a:pt x="11138916" y="0"/>
                    <a:pt x="11210925" y="72009"/>
                    <a:pt x="11210925" y="160909"/>
                  </a:cubicBezTo>
                  <a:lnTo>
                    <a:pt x="11210925" y="804291"/>
                  </a:lnTo>
                  <a:cubicBezTo>
                    <a:pt x="11210925" y="893191"/>
                    <a:pt x="11138916" y="965200"/>
                    <a:pt x="11050016" y="965200"/>
                  </a:cubicBezTo>
                  <a:lnTo>
                    <a:pt x="160909" y="965200"/>
                  </a:lnTo>
                  <a:cubicBezTo>
                    <a:pt x="72009" y="965200"/>
                    <a:pt x="0" y="893191"/>
                    <a:pt x="0" y="804291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7324" y="0"/>
              <a:ext cx="11023600" cy="965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Handling Complex Queries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458281" y="7146474"/>
            <a:ext cx="6451235" cy="723900"/>
            <a:chOff x="0" y="0"/>
            <a:chExt cx="11210925" cy="965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210925" cy="965200"/>
            </a:xfrm>
            <a:custGeom>
              <a:avLst/>
              <a:gdLst/>
              <a:ahLst/>
              <a:cxnLst/>
              <a:rect l="l" t="t" r="r" b="b"/>
              <a:pathLst>
                <a:path w="11210925" h="965200">
                  <a:moveTo>
                    <a:pt x="0" y="160909"/>
                  </a:moveTo>
                  <a:cubicBezTo>
                    <a:pt x="0" y="72009"/>
                    <a:pt x="72009" y="0"/>
                    <a:pt x="160909" y="0"/>
                  </a:cubicBezTo>
                  <a:lnTo>
                    <a:pt x="11050016" y="0"/>
                  </a:lnTo>
                  <a:cubicBezTo>
                    <a:pt x="11138916" y="0"/>
                    <a:pt x="11210925" y="72009"/>
                    <a:pt x="11210925" y="160909"/>
                  </a:cubicBezTo>
                  <a:lnTo>
                    <a:pt x="11210925" y="804291"/>
                  </a:lnTo>
                  <a:cubicBezTo>
                    <a:pt x="11210925" y="893191"/>
                    <a:pt x="11138916" y="965200"/>
                    <a:pt x="11050016" y="965200"/>
                  </a:cubicBezTo>
                  <a:lnTo>
                    <a:pt x="160909" y="965200"/>
                  </a:lnTo>
                  <a:cubicBezTo>
                    <a:pt x="72009" y="965200"/>
                    <a:pt x="0" y="893191"/>
                    <a:pt x="0" y="804291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87324" y="0"/>
              <a:ext cx="11023600" cy="965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240"/>
                </a:lnSpc>
              </a:pPr>
              <a:r>
                <a:rPr lang="en-US" sz="2700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Lack of Creativity and Empathy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 rot="-5400000">
            <a:off x="496938" y="-280278"/>
            <a:ext cx="2710238" cy="3061855"/>
            <a:chOff x="0" y="0"/>
            <a:chExt cx="3613650" cy="408247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613658" cy="4082542"/>
            </a:xfrm>
            <a:custGeom>
              <a:avLst/>
              <a:gdLst/>
              <a:ahLst/>
              <a:cxnLst/>
              <a:rect l="l" t="t" r="r" b="b"/>
              <a:pathLst>
                <a:path w="3613658" h="4082542">
                  <a:moveTo>
                    <a:pt x="3613658" y="0"/>
                  </a:moveTo>
                  <a:lnTo>
                    <a:pt x="0" y="3613658"/>
                  </a:lnTo>
                  <a:lnTo>
                    <a:pt x="30861" y="3712972"/>
                  </a:lnTo>
                  <a:cubicBezTo>
                    <a:pt x="122682" y="3930142"/>
                    <a:pt x="337693" y="4082542"/>
                    <a:pt x="588391" y="4082542"/>
                  </a:cubicBezTo>
                  <a:lnTo>
                    <a:pt x="3008630" y="4082542"/>
                  </a:lnTo>
                  <a:cubicBezTo>
                    <a:pt x="3342767" y="4082542"/>
                    <a:pt x="3613658" y="3811651"/>
                    <a:pt x="3613658" y="3477514"/>
                  </a:cubicBezTo>
                  <a:lnTo>
                    <a:pt x="3613658" y="0"/>
                  </a:lnTo>
                  <a:close/>
                </a:path>
              </a:pathLst>
            </a:custGeom>
            <a:solidFill>
              <a:srgbClr val="FFFFFF">
                <a:alpha val="784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510564" y="3235631"/>
            <a:ext cx="538390" cy="470620"/>
            <a:chOff x="0" y="0"/>
            <a:chExt cx="660400" cy="57727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60400" cy="577342"/>
            </a:xfrm>
            <a:custGeom>
              <a:avLst/>
              <a:gdLst/>
              <a:ahLst/>
              <a:cxnLst/>
              <a:rect l="l" t="t" r="r" b="b"/>
              <a:pathLst>
                <a:path w="660400" h="577342">
                  <a:moveTo>
                    <a:pt x="0" y="96266"/>
                  </a:moveTo>
                  <a:cubicBezTo>
                    <a:pt x="0" y="43053"/>
                    <a:pt x="43053" y="0"/>
                    <a:pt x="96266" y="0"/>
                  </a:cubicBezTo>
                  <a:lnTo>
                    <a:pt x="564134" y="0"/>
                  </a:lnTo>
                  <a:cubicBezTo>
                    <a:pt x="617347" y="0"/>
                    <a:pt x="660400" y="43053"/>
                    <a:pt x="660400" y="96266"/>
                  </a:cubicBezTo>
                  <a:lnTo>
                    <a:pt x="660400" y="481076"/>
                  </a:lnTo>
                  <a:cubicBezTo>
                    <a:pt x="660400" y="534162"/>
                    <a:pt x="617347" y="577342"/>
                    <a:pt x="564134" y="577342"/>
                  </a:cubicBezTo>
                  <a:lnTo>
                    <a:pt x="96266" y="577342"/>
                  </a:lnTo>
                  <a:cubicBezTo>
                    <a:pt x="43053" y="577215"/>
                    <a:pt x="0" y="534162"/>
                    <a:pt x="0" y="481076"/>
                  </a:cubicBezTo>
                  <a:close/>
                </a:path>
              </a:pathLst>
            </a:custGeom>
            <a:gradFill rotWithShape="1">
              <a:gsLst>
                <a:gs pos="0">
                  <a:srgbClr val="4826DC">
                    <a:alpha val="100000"/>
                  </a:srgbClr>
                </a:gs>
                <a:gs pos="3000">
                  <a:srgbClr val="4D26DC">
                    <a:alpha val="100000"/>
                  </a:srgbClr>
                </a:gs>
                <a:gs pos="32000">
                  <a:srgbClr val="7226DE">
                    <a:alpha val="100000"/>
                  </a:srgbClr>
                </a:gs>
                <a:gs pos="58000">
                  <a:srgbClr val="8D27E0">
                    <a:alpha val="100000"/>
                  </a:srgbClr>
                </a:gs>
                <a:gs pos="82000">
                  <a:srgbClr val="9D27E1">
                    <a:alpha val="100000"/>
                  </a:srgbClr>
                </a:gs>
                <a:gs pos="100000">
                  <a:srgbClr val="A327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510564" y="4228596"/>
            <a:ext cx="538390" cy="470620"/>
            <a:chOff x="0" y="0"/>
            <a:chExt cx="660400" cy="57727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60400" cy="577342"/>
            </a:xfrm>
            <a:custGeom>
              <a:avLst/>
              <a:gdLst/>
              <a:ahLst/>
              <a:cxnLst/>
              <a:rect l="l" t="t" r="r" b="b"/>
              <a:pathLst>
                <a:path w="660400" h="577342">
                  <a:moveTo>
                    <a:pt x="0" y="96266"/>
                  </a:moveTo>
                  <a:cubicBezTo>
                    <a:pt x="0" y="43053"/>
                    <a:pt x="43053" y="0"/>
                    <a:pt x="96266" y="0"/>
                  </a:cubicBezTo>
                  <a:lnTo>
                    <a:pt x="564134" y="0"/>
                  </a:lnTo>
                  <a:cubicBezTo>
                    <a:pt x="617347" y="0"/>
                    <a:pt x="660400" y="43053"/>
                    <a:pt x="660400" y="96266"/>
                  </a:cubicBezTo>
                  <a:lnTo>
                    <a:pt x="660400" y="481076"/>
                  </a:lnTo>
                  <a:cubicBezTo>
                    <a:pt x="660400" y="534162"/>
                    <a:pt x="617347" y="577342"/>
                    <a:pt x="564134" y="577342"/>
                  </a:cubicBezTo>
                  <a:lnTo>
                    <a:pt x="96266" y="577342"/>
                  </a:lnTo>
                  <a:cubicBezTo>
                    <a:pt x="43053" y="577215"/>
                    <a:pt x="0" y="534162"/>
                    <a:pt x="0" y="481076"/>
                  </a:cubicBezTo>
                  <a:close/>
                </a:path>
              </a:pathLst>
            </a:custGeom>
            <a:gradFill rotWithShape="1">
              <a:gsLst>
                <a:gs pos="0">
                  <a:srgbClr val="4826DC">
                    <a:alpha val="100000"/>
                  </a:srgbClr>
                </a:gs>
                <a:gs pos="3000">
                  <a:srgbClr val="4D26DC">
                    <a:alpha val="100000"/>
                  </a:srgbClr>
                </a:gs>
                <a:gs pos="32000">
                  <a:srgbClr val="7226DE">
                    <a:alpha val="100000"/>
                  </a:srgbClr>
                </a:gs>
                <a:gs pos="58000">
                  <a:srgbClr val="8D27E0">
                    <a:alpha val="100000"/>
                  </a:srgbClr>
                </a:gs>
                <a:gs pos="82000">
                  <a:srgbClr val="9D27E1">
                    <a:alpha val="100000"/>
                  </a:srgbClr>
                </a:gs>
                <a:gs pos="100000">
                  <a:srgbClr val="A327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532109" y="5266899"/>
            <a:ext cx="535914" cy="468456"/>
            <a:chOff x="0" y="0"/>
            <a:chExt cx="660400" cy="577272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60400" cy="577342"/>
            </a:xfrm>
            <a:custGeom>
              <a:avLst/>
              <a:gdLst/>
              <a:ahLst/>
              <a:cxnLst/>
              <a:rect l="l" t="t" r="r" b="b"/>
              <a:pathLst>
                <a:path w="660400" h="577342">
                  <a:moveTo>
                    <a:pt x="0" y="96266"/>
                  </a:moveTo>
                  <a:cubicBezTo>
                    <a:pt x="0" y="43053"/>
                    <a:pt x="43053" y="0"/>
                    <a:pt x="96266" y="0"/>
                  </a:cubicBezTo>
                  <a:lnTo>
                    <a:pt x="564134" y="0"/>
                  </a:lnTo>
                  <a:cubicBezTo>
                    <a:pt x="617347" y="0"/>
                    <a:pt x="660400" y="43053"/>
                    <a:pt x="660400" y="96266"/>
                  </a:cubicBezTo>
                  <a:lnTo>
                    <a:pt x="660400" y="481076"/>
                  </a:lnTo>
                  <a:cubicBezTo>
                    <a:pt x="660400" y="534162"/>
                    <a:pt x="617347" y="577342"/>
                    <a:pt x="564134" y="577342"/>
                  </a:cubicBezTo>
                  <a:lnTo>
                    <a:pt x="96266" y="577342"/>
                  </a:lnTo>
                  <a:cubicBezTo>
                    <a:pt x="43053" y="577215"/>
                    <a:pt x="0" y="534162"/>
                    <a:pt x="0" y="481076"/>
                  </a:cubicBezTo>
                  <a:close/>
                </a:path>
              </a:pathLst>
            </a:custGeom>
            <a:gradFill rotWithShape="1">
              <a:gsLst>
                <a:gs pos="0">
                  <a:srgbClr val="4826DC">
                    <a:alpha val="100000"/>
                  </a:srgbClr>
                </a:gs>
                <a:gs pos="3000">
                  <a:srgbClr val="4D26DC">
                    <a:alpha val="100000"/>
                  </a:srgbClr>
                </a:gs>
                <a:gs pos="32000">
                  <a:srgbClr val="7226DE">
                    <a:alpha val="100000"/>
                  </a:srgbClr>
                </a:gs>
                <a:gs pos="58000">
                  <a:srgbClr val="8D27E0">
                    <a:alpha val="100000"/>
                  </a:srgbClr>
                </a:gs>
                <a:gs pos="82000">
                  <a:srgbClr val="9D27E1">
                    <a:alpha val="100000"/>
                  </a:srgbClr>
                </a:gs>
                <a:gs pos="100000">
                  <a:srgbClr val="A327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532109" y="7311377"/>
            <a:ext cx="495300" cy="432954"/>
            <a:chOff x="0" y="0"/>
            <a:chExt cx="660400" cy="577272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60400" cy="577342"/>
            </a:xfrm>
            <a:custGeom>
              <a:avLst/>
              <a:gdLst/>
              <a:ahLst/>
              <a:cxnLst/>
              <a:rect l="l" t="t" r="r" b="b"/>
              <a:pathLst>
                <a:path w="660400" h="577342">
                  <a:moveTo>
                    <a:pt x="0" y="96266"/>
                  </a:moveTo>
                  <a:cubicBezTo>
                    <a:pt x="0" y="43053"/>
                    <a:pt x="43053" y="0"/>
                    <a:pt x="96266" y="0"/>
                  </a:cubicBezTo>
                  <a:lnTo>
                    <a:pt x="564134" y="0"/>
                  </a:lnTo>
                  <a:cubicBezTo>
                    <a:pt x="617347" y="0"/>
                    <a:pt x="660400" y="43053"/>
                    <a:pt x="660400" y="96266"/>
                  </a:cubicBezTo>
                  <a:lnTo>
                    <a:pt x="660400" y="481076"/>
                  </a:lnTo>
                  <a:cubicBezTo>
                    <a:pt x="660400" y="534162"/>
                    <a:pt x="617347" y="577342"/>
                    <a:pt x="564134" y="577342"/>
                  </a:cubicBezTo>
                  <a:lnTo>
                    <a:pt x="96266" y="577342"/>
                  </a:lnTo>
                  <a:cubicBezTo>
                    <a:pt x="43053" y="577215"/>
                    <a:pt x="0" y="534162"/>
                    <a:pt x="0" y="481076"/>
                  </a:cubicBezTo>
                  <a:close/>
                </a:path>
              </a:pathLst>
            </a:custGeom>
            <a:gradFill rotWithShape="1">
              <a:gsLst>
                <a:gs pos="0">
                  <a:srgbClr val="4826DC">
                    <a:alpha val="100000"/>
                  </a:srgbClr>
                </a:gs>
                <a:gs pos="3000">
                  <a:srgbClr val="4D26DC">
                    <a:alpha val="100000"/>
                  </a:srgbClr>
                </a:gs>
                <a:gs pos="32000">
                  <a:srgbClr val="7226DE">
                    <a:alpha val="100000"/>
                  </a:srgbClr>
                </a:gs>
                <a:gs pos="58000">
                  <a:srgbClr val="8D27E0">
                    <a:alpha val="100000"/>
                  </a:srgbClr>
                </a:gs>
                <a:gs pos="82000">
                  <a:srgbClr val="9D27E1">
                    <a:alpha val="100000"/>
                  </a:srgbClr>
                </a:gs>
                <a:gs pos="100000">
                  <a:srgbClr val="A327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9532109" y="6288247"/>
            <a:ext cx="495300" cy="432954"/>
            <a:chOff x="0" y="0"/>
            <a:chExt cx="660400" cy="57727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60400" cy="577342"/>
            </a:xfrm>
            <a:custGeom>
              <a:avLst/>
              <a:gdLst/>
              <a:ahLst/>
              <a:cxnLst/>
              <a:rect l="l" t="t" r="r" b="b"/>
              <a:pathLst>
                <a:path w="660400" h="577342">
                  <a:moveTo>
                    <a:pt x="0" y="96266"/>
                  </a:moveTo>
                  <a:cubicBezTo>
                    <a:pt x="0" y="43053"/>
                    <a:pt x="43053" y="0"/>
                    <a:pt x="96266" y="0"/>
                  </a:cubicBezTo>
                  <a:lnTo>
                    <a:pt x="564134" y="0"/>
                  </a:lnTo>
                  <a:cubicBezTo>
                    <a:pt x="617347" y="0"/>
                    <a:pt x="660400" y="43053"/>
                    <a:pt x="660400" y="96266"/>
                  </a:cubicBezTo>
                  <a:lnTo>
                    <a:pt x="660400" y="481076"/>
                  </a:lnTo>
                  <a:cubicBezTo>
                    <a:pt x="660400" y="534162"/>
                    <a:pt x="617347" y="577342"/>
                    <a:pt x="564134" y="577342"/>
                  </a:cubicBezTo>
                  <a:lnTo>
                    <a:pt x="96266" y="577342"/>
                  </a:lnTo>
                  <a:cubicBezTo>
                    <a:pt x="43053" y="577215"/>
                    <a:pt x="0" y="534162"/>
                    <a:pt x="0" y="481076"/>
                  </a:cubicBezTo>
                  <a:close/>
                </a:path>
              </a:pathLst>
            </a:custGeom>
            <a:gradFill rotWithShape="1">
              <a:gsLst>
                <a:gs pos="0">
                  <a:srgbClr val="4826DC">
                    <a:alpha val="100000"/>
                  </a:srgbClr>
                </a:gs>
                <a:gs pos="3000">
                  <a:srgbClr val="4D26DC">
                    <a:alpha val="100000"/>
                  </a:srgbClr>
                </a:gs>
                <a:gs pos="32000">
                  <a:srgbClr val="7226DE">
                    <a:alpha val="100000"/>
                  </a:srgbClr>
                </a:gs>
                <a:gs pos="58000">
                  <a:srgbClr val="8D27E0">
                    <a:alpha val="100000"/>
                  </a:srgbClr>
                </a:gs>
                <a:gs pos="82000">
                  <a:srgbClr val="9D27E1">
                    <a:alpha val="100000"/>
                  </a:srgbClr>
                </a:gs>
                <a:gs pos="100000">
                  <a:srgbClr val="A327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1" name="Picture 2" descr="img">
            <a:extLst>
              <a:ext uri="{FF2B5EF4-FFF2-40B4-BE49-F238E27FC236}">
                <a16:creationId xmlns:a16="http://schemas.microsoft.com/office/drawing/2014/main" id="{8BAF1E44-0996-2BA0-377B-5B0A2956F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"/>
            <a:ext cx="2629665" cy="130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FEE6E840-6EF4-A451-C5AA-AB620365E117}"/>
              </a:ext>
            </a:extLst>
          </p:cNvPr>
          <p:cNvGrpSpPr/>
          <p:nvPr/>
        </p:nvGrpSpPr>
        <p:grpSpPr>
          <a:xfrm rot="2574039">
            <a:off x="-3737187" y="-10867397"/>
            <a:ext cx="12817235" cy="19384154"/>
            <a:chOff x="0" y="0"/>
            <a:chExt cx="9738616" cy="16870818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FC8B32AC-32F7-717B-9894-55D3CE6287D6}"/>
                </a:ext>
              </a:extLst>
            </p:cNvPr>
            <p:cNvSpPr/>
            <p:nvPr/>
          </p:nvSpPr>
          <p:spPr>
            <a:xfrm>
              <a:off x="0" y="0"/>
              <a:ext cx="9738614" cy="16870807"/>
            </a:xfrm>
            <a:custGeom>
              <a:avLst/>
              <a:gdLst/>
              <a:ahLst/>
              <a:cxnLst/>
              <a:rect l="l" t="t" r="r" b="b"/>
              <a:pathLst>
                <a:path w="9738614" h="16870807">
                  <a:moveTo>
                    <a:pt x="9738614" y="0"/>
                  </a:moveTo>
                  <a:lnTo>
                    <a:pt x="0" y="9738614"/>
                  </a:lnTo>
                  <a:lnTo>
                    <a:pt x="7132193" y="16870807"/>
                  </a:lnTo>
                  <a:lnTo>
                    <a:pt x="7992364" y="16870807"/>
                  </a:lnTo>
                  <a:cubicBezTo>
                    <a:pt x="8956802" y="16870807"/>
                    <a:pt x="9738488" y="16088996"/>
                    <a:pt x="9738488" y="15124685"/>
                  </a:cubicBezTo>
                  <a:lnTo>
                    <a:pt x="9738488" y="0"/>
                  </a:lnTo>
                  <a:close/>
                </a:path>
              </a:pathLst>
            </a:custGeom>
            <a:gradFill rotWithShape="1">
              <a:gsLst>
                <a:gs pos="0">
                  <a:srgbClr val="A027E1">
                    <a:alpha val="100000"/>
                  </a:srgbClr>
                </a:gs>
                <a:gs pos="40000">
                  <a:srgbClr val="8827E0">
                    <a:alpha val="100000"/>
                  </a:srgbClr>
                </a:gs>
                <a:gs pos="100000">
                  <a:srgbClr val="4826DC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9595" y="114300"/>
            <a:ext cx="17489805" cy="9829800"/>
            <a:chOff x="3627298" y="1629198"/>
            <a:chExt cx="5811921" cy="2955290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27298" y="1629198"/>
              <a:ext cx="5811921" cy="2955290"/>
            </a:xfrm>
            <a:custGeom>
              <a:avLst/>
              <a:gdLst/>
              <a:ahLst/>
              <a:cxnLst/>
              <a:rect l="l" t="t" r="r" b="b"/>
              <a:pathLst>
                <a:path w="9398000" h="4546600">
                  <a:moveTo>
                    <a:pt x="0" y="757809"/>
                  </a:moveTo>
                  <a:cubicBezTo>
                    <a:pt x="0" y="339217"/>
                    <a:pt x="339217" y="0"/>
                    <a:pt x="757809" y="0"/>
                  </a:cubicBezTo>
                  <a:lnTo>
                    <a:pt x="8640191" y="0"/>
                  </a:lnTo>
                  <a:cubicBezTo>
                    <a:pt x="9058783" y="0"/>
                    <a:pt x="9398000" y="339217"/>
                    <a:pt x="9398000" y="757809"/>
                  </a:cubicBezTo>
                  <a:lnTo>
                    <a:pt x="9398000" y="3788791"/>
                  </a:lnTo>
                  <a:cubicBezTo>
                    <a:pt x="9398000" y="4207256"/>
                    <a:pt x="9058783" y="4546600"/>
                    <a:pt x="8640191" y="4546600"/>
                  </a:cubicBezTo>
                  <a:lnTo>
                    <a:pt x="757809" y="4546600"/>
                  </a:lnTo>
                  <a:cubicBezTo>
                    <a:pt x="339217" y="4546600"/>
                    <a:pt x="0" y="4207383"/>
                    <a:pt x="0" y="3788791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371600" y="1333500"/>
            <a:ext cx="692277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Chatbot</a:t>
            </a:r>
          </a:p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Structure. 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0F092395-D4D4-A76B-98B9-8A7E9A598F50}"/>
              </a:ext>
            </a:extLst>
          </p:cNvPr>
          <p:cNvSpPr txBox="1"/>
          <p:nvPr/>
        </p:nvSpPr>
        <p:spPr>
          <a:xfrm>
            <a:off x="977937" y="3622360"/>
            <a:ext cx="6233721" cy="5123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468" lvl="1" indent="-514350" algn="l">
              <a:lnSpc>
                <a:spcPts val="5821"/>
              </a:lnSpc>
              <a:buFont typeface="+mj-lt"/>
              <a:buAutoNum type="arabicPeriod"/>
            </a:pPr>
            <a:r>
              <a:rPr lang="en-US" sz="323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Chat UI</a:t>
            </a:r>
          </a:p>
          <a:p>
            <a:pPr marL="863468" lvl="1" indent="-514350" algn="l">
              <a:lnSpc>
                <a:spcPts val="5821"/>
              </a:lnSpc>
              <a:buFont typeface="+mj-lt"/>
              <a:buAutoNum type="arabicPeriod"/>
            </a:pPr>
            <a:r>
              <a:rPr lang="en-US" sz="323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Chat Translation</a:t>
            </a:r>
          </a:p>
          <a:p>
            <a:pPr marL="863468" lvl="1" indent="-514350" algn="l">
              <a:lnSpc>
                <a:spcPts val="5821"/>
              </a:lnSpc>
              <a:buFont typeface="+mj-lt"/>
              <a:buAutoNum type="arabicPeriod"/>
            </a:pPr>
            <a:r>
              <a:rPr lang="en-US" sz="323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Recommendation system</a:t>
            </a:r>
          </a:p>
          <a:p>
            <a:pPr marL="863468" lvl="1" indent="-514350">
              <a:lnSpc>
                <a:spcPts val="5821"/>
              </a:lnSpc>
              <a:buFont typeface="+mj-lt"/>
              <a:buAutoNum type="arabicPeriod"/>
            </a:pPr>
            <a:r>
              <a:rPr lang="en-US" sz="323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Nearest branch</a:t>
            </a:r>
          </a:p>
          <a:p>
            <a:pPr marL="863468" lvl="1" indent="-514350" algn="l">
              <a:lnSpc>
                <a:spcPts val="5821"/>
              </a:lnSpc>
              <a:buFont typeface="+mj-lt"/>
              <a:buAutoNum type="arabicPeriod"/>
            </a:pPr>
            <a:r>
              <a:rPr lang="en-US" sz="323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RAG Search</a:t>
            </a:r>
          </a:p>
          <a:p>
            <a:pPr marL="863468" lvl="1" indent="-514350" algn="l">
              <a:lnSpc>
                <a:spcPts val="5821"/>
              </a:lnSpc>
              <a:buFont typeface="+mj-lt"/>
              <a:buAutoNum type="arabicPeriod"/>
            </a:pPr>
            <a:r>
              <a:rPr lang="en-US" sz="323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Function call Agent </a:t>
            </a:r>
          </a:p>
          <a:p>
            <a:pPr marL="863468" lvl="1" indent="-514350" algn="l">
              <a:lnSpc>
                <a:spcPts val="5821"/>
              </a:lnSpc>
              <a:buFont typeface="+mj-lt"/>
              <a:buAutoNum type="arabicPeriod"/>
            </a:pPr>
            <a:r>
              <a:rPr lang="en-US" sz="3234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 Agent Llama3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0DE7F3-6275-A65C-466E-7226798766AB}"/>
              </a:ext>
            </a:extLst>
          </p:cNvPr>
          <p:cNvSpPr/>
          <p:nvPr/>
        </p:nvSpPr>
        <p:spPr>
          <a:xfrm>
            <a:off x="7391400" y="342900"/>
            <a:ext cx="10327005" cy="93726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BF793C6-A6F7-7C63-8294-A5FEF61E55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604232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0" imgH="0" progId="Paint.Picture">
                  <p:embed/>
                </p:oleObj>
              </mc:Choice>
              <mc:Fallback>
                <p:oleObj name="Bitmap Image" r:id="rId3" imgW="0" imgH="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3048000" y="1079500"/>
                        <a:ext cx="12192000" cy="812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2" descr="img">
            <a:extLst>
              <a:ext uri="{FF2B5EF4-FFF2-40B4-BE49-F238E27FC236}">
                <a16:creationId xmlns:a16="http://schemas.microsoft.com/office/drawing/2014/main" id="{30E9F3E8-E824-3D3B-52AD-2B9C23FD3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3538"/>
            <a:ext cx="2142477" cy="105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219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0DE7F3-6275-A65C-466E-7226798766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3182306" y="-2705100"/>
            <a:ext cx="35568258" cy="35928312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FEE6E840-6EF4-A451-C5AA-AB620365E117}"/>
              </a:ext>
            </a:extLst>
          </p:cNvPr>
          <p:cNvGrpSpPr/>
          <p:nvPr/>
        </p:nvGrpSpPr>
        <p:grpSpPr>
          <a:xfrm rot="1885287">
            <a:off x="-5566368" y="-10511936"/>
            <a:ext cx="15130944" cy="20612178"/>
            <a:chOff x="0" y="0"/>
            <a:chExt cx="9738616" cy="16870818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FC8B32AC-32F7-717B-9894-55D3CE6287D6}"/>
                </a:ext>
              </a:extLst>
            </p:cNvPr>
            <p:cNvSpPr/>
            <p:nvPr/>
          </p:nvSpPr>
          <p:spPr>
            <a:xfrm>
              <a:off x="0" y="0"/>
              <a:ext cx="9738614" cy="16870807"/>
            </a:xfrm>
            <a:custGeom>
              <a:avLst/>
              <a:gdLst/>
              <a:ahLst/>
              <a:cxnLst/>
              <a:rect l="l" t="t" r="r" b="b"/>
              <a:pathLst>
                <a:path w="9738614" h="16870807">
                  <a:moveTo>
                    <a:pt x="9738614" y="0"/>
                  </a:moveTo>
                  <a:lnTo>
                    <a:pt x="0" y="9738614"/>
                  </a:lnTo>
                  <a:lnTo>
                    <a:pt x="7132193" y="16870807"/>
                  </a:lnTo>
                  <a:lnTo>
                    <a:pt x="7992364" y="16870807"/>
                  </a:lnTo>
                  <a:cubicBezTo>
                    <a:pt x="8956802" y="16870807"/>
                    <a:pt x="9738488" y="16088996"/>
                    <a:pt x="9738488" y="15124685"/>
                  </a:cubicBezTo>
                  <a:lnTo>
                    <a:pt x="9738488" y="0"/>
                  </a:lnTo>
                  <a:close/>
                </a:path>
              </a:pathLst>
            </a:custGeom>
            <a:gradFill rotWithShape="1">
              <a:gsLst>
                <a:gs pos="0">
                  <a:srgbClr val="A027E1">
                    <a:alpha val="100000"/>
                  </a:srgbClr>
                </a:gs>
                <a:gs pos="40000">
                  <a:srgbClr val="8827E0">
                    <a:alpha val="100000"/>
                  </a:srgbClr>
                </a:gs>
                <a:gs pos="100000">
                  <a:srgbClr val="4826DC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9595" y="114300"/>
            <a:ext cx="17489805" cy="9829800"/>
            <a:chOff x="3627298" y="1629198"/>
            <a:chExt cx="5811921" cy="2955290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27298" y="1629198"/>
              <a:ext cx="5811921" cy="2955290"/>
            </a:xfrm>
            <a:custGeom>
              <a:avLst/>
              <a:gdLst/>
              <a:ahLst/>
              <a:cxnLst/>
              <a:rect l="l" t="t" r="r" b="b"/>
              <a:pathLst>
                <a:path w="9398000" h="4546600">
                  <a:moveTo>
                    <a:pt x="0" y="757809"/>
                  </a:moveTo>
                  <a:cubicBezTo>
                    <a:pt x="0" y="339217"/>
                    <a:pt x="339217" y="0"/>
                    <a:pt x="757809" y="0"/>
                  </a:cubicBezTo>
                  <a:lnTo>
                    <a:pt x="8640191" y="0"/>
                  </a:lnTo>
                  <a:cubicBezTo>
                    <a:pt x="9058783" y="0"/>
                    <a:pt x="9398000" y="339217"/>
                    <a:pt x="9398000" y="757809"/>
                  </a:cubicBezTo>
                  <a:lnTo>
                    <a:pt x="9398000" y="3788791"/>
                  </a:lnTo>
                  <a:cubicBezTo>
                    <a:pt x="9398000" y="4207256"/>
                    <a:pt x="9058783" y="4546600"/>
                    <a:pt x="8640191" y="4546600"/>
                  </a:cubicBezTo>
                  <a:lnTo>
                    <a:pt x="757809" y="4546600"/>
                  </a:lnTo>
                  <a:cubicBezTo>
                    <a:pt x="339217" y="4546600"/>
                    <a:pt x="0" y="4207383"/>
                    <a:pt x="0" y="3788791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BF793C6-A6F7-7C63-8294-A5FEF61E55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1079500"/>
          <a:ext cx="12192000" cy="812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aint.Picture">
                  <p:embed/>
                </p:oleObj>
              </mc:Choice>
              <mc:Fallback>
                <p:oleObj name="Bitmap Image" r:id="rId4" imgW="0" imgH="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BF793C6-A6F7-7C63-8294-A5FEF61E5505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3048000" y="1079500"/>
                        <a:ext cx="12192000" cy="812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B685BE5-447B-628F-8686-6CE66C1C41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481" y="-3467100"/>
            <a:ext cx="19451955" cy="1495217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71600" y="1333500"/>
            <a:ext cx="6922770" cy="1671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Chatbot.</a:t>
            </a:r>
          </a:p>
          <a:p>
            <a:pPr marL="349118" lvl="1" algn="l">
              <a:lnSpc>
                <a:spcPts val="5821"/>
              </a:lnSpc>
            </a:pPr>
            <a:r>
              <a:rPr lang="en-US" sz="4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Chat UI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C0CF10-A4B5-3232-0054-5D8A38E0FD21}"/>
              </a:ext>
            </a:extLst>
          </p:cNvPr>
          <p:cNvSpPr txBox="1"/>
          <p:nvPr/>
        </p:nvSpPr>
        <p:spPr>
          <a:xfrm>
            <a:off x="1143000" y="4644811"/>
            <a:ext cx="39052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0"/>
              </a:rPr>
              <a:t>Streamlit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0"/>
              </a:rPr>
              <a:t>Web-Based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0"/>
              </a:rPr>
              <a:t>Responsive </a:t>
            </a:r>
          </a:p>
        </p:txBody>
      </p:sp>
      <p:pic>
        <p:nvPicPr>
          <p:cNvPr id="7" name="Picture 2" descr="img">
            <a:extLst>
              <a:ext uri="{FF2B5EF4-FFF2-40B4-BE49-F238E27FC236}">
                <a16:creationId xmlns:a16="http://schemas.microsoft.com/office/drawing/2014/main" id="{AE5CCD0E-BC30-B955-A7CC-38ECA92DC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3538"/>
            <a:ext cx="2142477" cy="105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110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0DE7F3-6275-A65C-466E-7226798766AB}"/>
              </a:ext>
            </a:extLst>
          </p:cNvPr>
          <p:cNvSpPr>
            <a:spLocks/>
          </p:cNvSpPr>
          <p:nvPr/>
        </p:nvSpPr>
        <p:spPr>
          <a:xfrm>
            <a:off x="-1762798" y="-3924300"/>
            <a:ext cx="20772792" cy="23241000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FEE6E840-6EF4-A451-C5AA-AB620365E117}"/>
              </a:ext>
            </a:extLst>
          </p:cNvPr>
          <p:cNvGrpSpPr/>
          <p:nvPr/>
        </p:nvGrpSpPr>
        <p:grpSpPr>
          <a:xfrm rot="2582686">
            <a:off x="-5566368" y="-10511936"/>
            <a:ext cx="15130944" cy="20612178"/>
            <a:chOff x="0" y="0"/>
            <a:chExt cx="9738616" cy="16870818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FC8B32AC-32F7-717B-9894-55D3CE6287D6}"/>
                </a:ext>
              </a:extLst>
            </p:cNvPr>
            <p:cNvSpPr/>
            <p:nvPr/>
          </p:nvSpPr>
          <p:spPr>
            <a:xfrm>
              <a:off x="0" y="0"/>
              <a:ext cx="9738614" cy="16870807"/>
            </a:xfrm>
            <a:custGeom>
              <a:avLst/>
              <a:gdLst/>
              <a:ahLst/>
              <a:cxnLst/>
              <a:rect l="l" t="t" r="r" b="b"/>
              <a:pathLst>
                <a:path w="9738614" h="16870807">
                  <a:moveTo>
                    <a:pt x="9738614" y="0"/>
                  </a:moveTo>
                  <a:lnTo>
                    <a:pt x="0" y="9738614"/>
                  </a:lnTo>
                  <a:lnTo>
                    <a:pt x="7132193" y="16870807"/>
                  </a:lnTo>
                  <a:lnTo>
                    <a:pt x="7992364" y="16870807"/>
                  </a:lnTo>
                  <a:cubicBezTo>
                    <a:pt x="8956802" y="16870807"/>
                    <a:pt x="9738488" y="16088996"/>
                    <a:pt x="9738488" y="15124685"/>
                  </a:cubicBezTo>
                  <a:lnTo>
                    <a:pt x="9738488" y="0"/>
                  </a:lnTo>
                  <a:close/>
                </a:path>
              </a:pathLst>
            </a:custGeom>
            <a:gradFill rotWithShape="1">
              <a:gsLst>
                <a:gs pos="0">
                  <a:srgbClr val="A027E1">
                    <a:alpha val="100000"/>
                  </a:srgbClr>
                </a:gs>
                <a:gs pos="40000">
                  <a:srgbClr val="8827E0">
                    <a:alpha val="100000"/>
                  </a:srgbClr>
                </a:gs>
                <a:gs pos="100000">
                  <a:srgbClr val="4826DC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9595" y="114300"/>
            <a:ext cx="17489805" cy="9829800"/>
            <a:chOff x="3627298" y="1629198"/>
            <a:chExt cx="5811921" cy="2955290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27298" y="1629198"/>
              <a:ext cx="5811921" cy="2955290"/>
            </a:xfrm>
            <a:custGeom>
              <a:avLst/>
              <a:gdLst/>
              <a:ahLst/>
              <a:cxnLst/>
              <a:rect l="l" t="t" r="r" b="b"/>
              <a:pathLst>
                <a:path w="9398000" h="4546600">
                  <a:moveTo>
                    <a:pt x="0" y="757809"/>
                  </a:moveTo>
                  <a:cubicBezTo>
                    <a:pt x="0" y="339217"/>
                    <a:pt x="339217" y="0"/>
                    <a:pt x="757809" y="0"/>
                  </a:cubicBezTo>
                  <a:lnTo>
                    <a:pt x="8640191" y="0"/>
                  </a:lnTo>
                  <a:cubicBezTo>
                    <a:pt x="9058783" y="0"/>
                    <a:pt x="9398000" y="339217"/>
                    <a:pt x="9398000" y="757809"/>
                  </a:cubicBezTo>
                  <a:lnTo>
                    <a:pt x="9398000" y="3788791"/>
                  </a:lnTo>
                  <a:cubicBezTo>
                    <a:pt x="9398000" y="4207256"/>
                    <a:pt x="9058783" y="4546600"/>
                    <a:pt x="8640191" y="4546600"/>
                  </a:cubicBezTo>
                  <a:lnTo>
                    <a:pt x="757809" y="4546600"/>
                  </a:lnTo>
                  <a:cubicBezTo>
                    <a:pt x="339217" y="4546600"/>
                    <a:pt x="0" y="4207383"/>
                    <a:pt x="0" y="3788791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BF793C6-A6F7-7C63-8294-A5FEF61E55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1079500"/>
          <a:ext cx="12192000" cy="812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aint.Picture">
                  <p:embed/>
                </p:oleObj>
              </mc:Choice>
              <mc:Fallback>
                <p:oleObj name="Bitmap Image" r:id="rId4" imgW="0" imgH="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BF793C6-A6F7-7C63-8294-A5FEF61E5505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3048000" y="1079500"/>
                        <a:ext cx="12192000" cy="812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B685BE5-447B-628F-8686-6CE66C1C41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481" y="-3467100"/>
            <a:ext cx="19451955" cy="1495217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71600" y="1333500"/>
            <a:ext cx="6922770" cy="1755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Chatbot.</a:t>
            </a:r>
          </a:p>
          <a:p>
            <a:pPr algn="l">
              <a:lnSpc>
                <a:spcPts val="7200"/>
              </a:lnSpc>
            </a:pPr>
            <a:r>
              <a:rPr lang="en-US" sz="4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Chat Translation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C0CF10-A4B5-3232-0054-5D8A38E0FD21}"/>
              </a:ext>
            </a:extLst>
          </p:cNvPr>
          <p:cNvSpPr txBox="1"/>
          <p:nvPr/>
        </p:nvSpPr>
        <p:spPr>
          <a:xfrm>
            <a:off x="838200" y="4859880"/>
            <a:ext cx="64283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0"/>
              </a:rPr>
              <a:t>Deeper </a:t>
            </a:r>
            <a:r>
              <a:rPr lang="en-US" sz="3200" dirty="0">
                <a:solidFill>
                  <a:srgbClr val="FFFFFF"/>
                </a:solidFill>
                <a:latin typeface="Source Code Pro" panose="020B0509030403020204" pitchFamily="49" charset="0"/>
              </a:rPr>
              <a:t>T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Source Code Pro" panose="020B0509030403020204" pitchFamily="49" charset="0"/>
              </a:rPr>
              <a:t>ranslator</a:t>
            </a: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0"/>
              </a:rPr>
              <a:t> Library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0"/>
              </a:rPr>
              <a:t>Translate Client Message</a:t>
            </a:r>
          </a:p>
        </p:txBody>
      </p:sp>
      <p:pic>
        <p:nvPicPr>
          <p:cNvPr id="18" name="Picture 2" descr="img">
            <a:extLst>
              <a:ext uri="{FF2B5EF4-FFF2-40B4-BE49-F238E27FC236}">
                <a16:creationId xmlns:a16="http://schemas.microsoft.com/office/drawing/2014/main" id="{0D2E33F0-4E11-7E9A-C8A6-A62A0400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3538"/>
            <a:ext cx="2142477" cy="105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922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0DE7F3-6275-A65C-466E-7226798766AB}"/>
              </a:ext>
            </a:extLst>
          </p:cNvPr>
          <p:cNvSpPr>
            <a:spLocks/>
          </p:cNvSpPr>
          <p:nvPr/>
        </p:nvSpPr>
        <p:spPr>
          <a:xfrm>
            <a:off x="8484661" y="-20916900"/>
            <a:ext cx="27379985" cy="28879800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FEE6E840-6EF4-A451-C5AA-AB620365E1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2582686">
            <a:off x="-5542387" y="-12080107"/>
            <a:ext cx="16620097" cy="22912554"/>
            <a:chOff x="0" y="0"/>
            <a:chExt cx="9738616" cy="16870818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FC8B32AC-32F7-717B-9894-55D3CE6287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9738614" cy="16870807"/>
            </a:xfrm>
            <a:custGeom>
              <a:avLst/>
              <a:gdLst/>
              <a:ahLst/>
              <a:cxnLst/>
              <a:rect l="l" t="t" r="r" b="b"/>
              <a:pathLst>
                <a:path w="9738614" h="16870807">
                  <a:moveTo>
                    <a:pt x="9738614" y="0"/>
                  </a:moveTo>
                  <a:lnTo>
                    <a:pt x="0" y="9738614"/>
                  </a:lnTo>
                  <a:lnTo>
                    <a:pt x="7132193" y="16870807"/>
                  </a:lnTo>
                  <a:lnTo>
                    <a:pt x="7992364" y="16870807"/>
                  </a:lnTo>
                  <a:cubicBezTo>
                    <a:pt x="8956802" y="16870807"/>
                    <a:pt x="9738488" y="16088996"/>
                    <a:pt x="9738488" y="15124685"/>
                  </a:cubicBezTo>
                  <a:lnTo>
                    <a:pt x="9738488" y="0"/>
                  </a:lnTo>
                  <a:close/>
                </a:path>
              </a:pathLst>
            </a:custGeom>
            <a:gradFill rotWithShape="1">
              <a:gsLst>
                <a:gs pos="0">
                  <a:srgbClr val="A027E1">
                    <a:alpha val="100000"/>
                  </a:srgbClr>
                </a:gs>
                <a:gs pos="40000">
                  <a:srgbClr val="8827E0">
                    <a:alpha val="100000"/>
                  </a:srgbClr>
                </a:gs>
                <a:gs pos="100000">
                  <a:srgbClr val="4826DC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9595" y="114300"/>
            <a:ext cx="17489805" cy="9829800"/>
            <a:chOff x="3627298" y="1629198"/>
            <a:chExt cx="5811921" cy="2955290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27298" y="1629198"/>
              <a:ext cx="5811921" cy="2955290"/>
            </a:xfrm>
            <a:custGeom>
              <a:avLst/>
              <a:gdLst/>
              <a:ahLst/>
              <a:cxnLst/>
              <a:rect l="l" t="t" r="r" b="b"/>
              <a:pathLst>
                <a:path w="9398000" h="4546600">
                  <a:moveTo>
                    <a:pt x="0" y="757809"/>
                  </a:moveTo>
                  <a:cubicBezTo>
                    <a:pt x="0" y="339217"/>
                    <a:pt x="339217" y="0"/>
                    <a:pt x="757809" y="0"/>
                  </a:cubicBezTo>
                  <a:lnTo>
                    <a:pt x="8640191" y="0"/>
                  </a:lnTo>
                  <a:cubicBezTo>
                    <a:pt x="9058783" y="0"/>
                    <a:pt x="9398000" y="339217"/>
                    <a:pt x="9398000" y="757809"/>
                  </a:cubicBezTo>
                  <a:lnTo>
                    <a:pt x="9398000" y="3788791"/>
                  </a:lnTo>
                  <a:cubicBezTo>
                    <a:pt x="9398000" y="4207256"/>
                    <a:pt x="9058783" y="4546600"/>
                    <a:pt x="8640191" y="4546600"/>
                  </a:cubicBezTo>
                  <a:lnTo>
                    <a:pt x="757809" y="4546600"/>
                  </a:lnTo>
                  <a:cubicBezTo>
                    <a:pt x="339217" y="4546600"/>
                    <a:pt x="0" y="4207383"/>
                    <a:pt x="0" y="3788791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BF793C6-A6F7-7C63-8294-A5FEF61E55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1079500"/>
          <a:ext cx="12192000" cy="812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aint.Picture">
                  <p:embed/>
                </p:oleObj>
              </mc:Choice>
              <mc:Fallback>
                <p:oleObj name="Bitmap Image" r:id="rId4" imgW="0" imgH="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BF793C6-A6F7-7C63-8294-A5FEF61E5505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3048000" y="1079500"/>
                        <a:ext cx="12192000" cy="812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B685BE5-447B-628F-8686-6CE66C1C41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481" y="-3467100"/>
            <a:ext cx="19451955" cy="1495217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71600" y="1333500"/>
            <a:ext cx="6922770" cy="1729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Chatbot.</a:t>
            </a:r>
          </a:p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Recommendation system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5AFC3D9-43A3-5B6D-1972-5B1A1D65ED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24283" y="-2446886"/>
            <a:ext cx="19451955" cy="149521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04997C-825F-B9FF-0E0A-3B4BA4D06F92}"/>
              </a:ext>
            </a:extLst>
          </p:cNvPr>
          <p:cNvSpPr txBox="1"/>
          <p:nvPr/>
        </p:nvSpPr>
        <p:spPr>
          <a:xfrm>
            <a:off x="757889" y="3650783"/>
            <a:ext cx="7531229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0"/>
              </a:rPr>
              <a:t>item-based Collaborative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0"/>
              </a:rPr>
              <a:t>Using K-Nearest Neighbors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0"/>
              </a:rPr>
              <a:t>Dataset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Santander Product Recommendation</a:t>
            </a:r>
            <a:endParaRPr lang="en-US" sz="32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0"/>
              </a:rPr>
              <a:t>Our Ready to Use Python Tool</a:t>
            </a:r>
          </a:p>
        </p:txBody>
      </p:sp>
      <p:pic>
        <p:nvPicPr>
          <p:cNvPr id="13" name="Picture 2" descr="img">
            <a:extLst>
              <a:ext uri="{FF2B5EF4-FFF2-40B4-BE49-F238E27FC236}">
                <a16:creationId xmlns:a16="http://schemas.microsoft.com/office/drawing/2014/main" id="{2E02FEBE-FC11-B6BA-88FC-8A8872377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3538"/>
            <a:ext cx="2142477" cy="105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792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>
            <a:extLst>
              <a:ext uri="{FF2B5EF4-FFF2-40B4-BE49-F238E27FC236}">
                <a16:creationId xmlns:a16="http://schemas.microsoft.com/office/drawing/2014/main" id="{6BCDD622-C46A-3944-D537-B8DF157F0251}"/>
              </a:ext>
            </a:extLst>
          </p:cNvPr>
          <p:cNvSpPr/>
          <p:nvPr/>
        </p:nvSpPr>
        <p:spPr>
          <a:xfrm>
            <a:off x="708570" y="5011997"/>
            <a:ext cx="22631102" cy="13264626"/>
          </a:xfrm>
          <a:custGeom>
            <a:avLst/>
            <a:gdLst/>
            <a:ahLst/>
            <a:cxnLst/>
            <a:rect l="l" t="t" r="r" b="b"/>
            <a:pathLst>
              <a:path w="7153919" h="4094836">
                <a:moveTo>
                  <a:pt x="0" y="0"/>
                </a:moveTo>
                <a:lnTo>
                  <a:pt x="7153919" y="0"/>
                </a:lnTo>
                <a:lnTo>
                  <a:pt x="7153919" y="4094836"/>
                </a:lnTo>
                <a:lnTo>
                  <a:pt x="0" y="4094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0DE7F3-6275-A65C-466E-7226798766AB}"/>
              </a:ext>
            </a:extLst>
          </p:cNvPr>
          <p:cNvSpPr>
            <a:spLocks/>
          </p:cNvSpPr>
          <p:nvPr/>
        </p:nvSpPr>
        <p:spPr>
          <a:xfrm>
            <a:off x="2767666" y="-21618096"/>
            <a:ext cx="27379985" cy="28879800"/>
          </a:xfrm>
          <a:prstGeom prst="round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FEE6E840-6EF4-A451-C5AA-AB620365E117}"/>
              </a:ext>
            </a:extLst>
          </p:cNvPr>
          <p:cNvGrpSpPr>
            <a:grpSpLocks/>
          </p:cNvGrpSpPr>
          <p:nvPr/>
        </p:nvGrpSpPr>
        <p:grpSpPr>
          <a:xfrm rot="2880541">
            <a:off x="-4961308" y="-13137726"/>
            <a:ext cx="16620097" cy="22912554"/>
            <a:chOff x="0" y="0"/>
            <a:chExt cx="9738616" cy="16870818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FC8B32AC-32F7-717B-9894-55D3CE6287D6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9738614" cy="16870807"/>
            </a:xfrm>
            <a:custGeom>
              <a:avLst/>
              <a:gdLst/>
              <a:ahLst/>
              <a:cxnLst/>
              <a:rect l="l" t="t" r="r" b="b"/>
              <a:pathLst>
                <a:path w="9738614" h="16870807">
                  <a:moveTo>
                    <a:pt x="9738614" y="0"/>
                  </a:moveTo>
                  <a:lnTo>
                    <a:pt x="0" y="9738614"/>
                  </a:lnTo>
                  <a:lnTo>
                    <a:pt x="7132193" y="16870807"/>
                  </a:lnTo>
                  <a:lnTo>
                    <a:pt x="7992364" y="16870807"/>
                  </a:lnTo>
                  <a:cubicBezTo>
                    <a:pt x="8956802" y="16870807"/>
                    <a:pt x="9738488" y="16088996"/>
                    <a:pt x="9738488" y="15124685"/>
                  </a:cubicBezTo>
                  <a:lnTo>
                    <a:pt x="9738488" y="0"/>
                  </a:lnTo>
                  <a:close/>
                </a:path>
              </a:pathLst>
            </a:custGeom>
            <a:gradFill rotWithShape="1">
              <a:gsLst>
                <a:gs pos="0">
                  <a:srgbClr val="A027E1">
                    <a:alpha val="100000"/>
                  </a:srgbClr>
                </a:gs>
                <a:gs pos="40000">
                  <a:srgbClr val="8827E0">
                    <a:alpha val="100000"/>
                  </a:srgbClr>
                </a:gs>
                <a:gs pos="100000">
                  <a:srgbClr val="4826DC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9595" y="114300"/>
            <a:ext cx="17489805" cy="9829800"/>
            <a:chOff x="3627298" y="1629198"/>
            <a:chExt cx="5811921" cy="2955290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27298" y="1629198"/>
              <a:ext cx="5811921" cy="2955290"/>
            </a:xfrm>
            <a:custGeom>
              <a:avLst/>
              <a:gdLst/>
              <a:ahLst/>
              <a:cxnLst/>
              <a:rect l="l" t="t" r="r" b="b"/>
              <a:pathLst>
                <a:path w="9398000" h="4546600">
                  <a:moveTo>
                    <a:pt x="0" y="757809"/>
                  </a:moveTo>
                  <a:cubicBezTo>
                    <a:pt x="0" y="339217"/>
                    <a:pt x="339217" y="0"/>
                    <a:pt x="757809" y="0"/>
                  </a:cubicBezTo>
                  <a:lnTo>
                    <a:pt x="8640191" y="0"/>
                  </a:lnTo>
                  <a:cubicBezTo>
                    <a:pt x="9058783" y="0"/>
                    <a:pt x="9398000" y="339217"/>
                    <a:pt x="9398000" y="757809"/>
                  </a:cubicBezTo>
                  <a:lnTo>
                    <a:pt x="9398000" y="3788791"/>
                  </a:lnTo>
                  <a:cubicBezTo>
                    <a:pt x="9398000" y="4207256"/>
                    <a:pt x="9058783" y="4546600"/>
                    <a:pt x="8640191" y="4546600"/>
                  </a:cubicBezTo>
                  <a:lnTo>
                    <a:pt x="757809" y="4546600"/>
                  </a:lnTo>
                  <a:cubicBezTo>
                    <a:pt x="339217" y="4546600"/>
                    <a:pt x="0" y="4207383"/>
                    <a:pt x="0" y="3788791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BF793C6-A6F7-7C63-8294-A5FEF61E55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1079500"/>
          <a:ext cx="12192000" cy="812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0" imgH="0" progId="Paint.Picture">
                  <p:embed/>
                </p:oleObj>
              </mc:Choice>
              <mc:Fallback>
                <p:oleObj name="Bitmap Image" r:id="rId5" imgW="0" imgH="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BF793C6-A6F7-7C63-8294-A5FEF61E5505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3048000" y="1079500"/>
                        <a:ext cx="12192000" cy="812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B685BE5-447B-628F-8686-6CE66C1C41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481" y="-3467100"/>
            <a:ext cx="19451955" cy="1495217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71600" y="1333500"/>
            <a:ext cx="6922770" cy="1729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Chatbots.</a:t>
            </a:r>
          </a:p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 Get Nearest branch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5AFC3D9-43A3-5B6D-1972-5B1A1D65ED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50947" y="-2332586"/>
            <a:ext cx="19451955" cy="149521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04997C-825F-B9FF-0E0A-3B4BA4D06F92}"/>
              </a:ext>
            </a:extLst>
          </p:cNvPr>
          <p:cNvSpPr txBox="1"/>
          <p:nvPr/>
        </p:nvSpPr>
        <p:spPr>
          <a:xfrm>
            <a:off x="864844" y="3958796"/>
            <a:ext cx="723627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0"/>
              </a:rPr>
              <a:t> Google Maps Library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to get all Bank Branches locations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anose="00000500000000000000" pitchFamily="2" charset="0"/>
              </a:rPr>
              <a:t> Geopy Library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to calculate Earth Distance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Get Deal Done Faster !</a:t>
            </a:r>
          </a:p>
        </p:txBody>
      </p:sp>
      <p:pic>
        <p:nvPicPr>
          <p:cNvPr id="8" name="Picture 2" descr="img">
            <a:extLst>
              <a:ext uri="{FF2B5EF4-FFF2-40B4-BE49-F238E27FC236}">
                <a16:creationId xmlns:a16="http://schemas.microsoft.com/office/drawing/2014/main" id="{BE11D9A2-9DDB-A10F-4843-4CD53CE64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3538"/>
            <a:ext cx="2142477" cy="105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662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0DE7F3-6275-A65C-466E-7226798766AB}"/>
              </a:ext>
            </a:extLst>
          </p:cNvPr>
          <p:cNvSpPr>
            <a:spLocks/>
          </p:cNvSpPr>
          <p:nvPr/>
        </p:nvSpPr>
        <p:spPr>
          <a:xfrm>
            <a:off x="-3048000" y="-21145500"/>
            <a:ext cx="27379985" cy="28879800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FEE6E840-6EF4-A451-C5AA-AB620365E117}"/>
              </a:ext>
            </a:extLst>
          </p:cNvPr>
          <p:cNvGrpSpPr>
            <a:grpSpLocks/>
          </p:cNvGrpSpPr>
          <p:nvPr/>
        </p:nvGrpSpPr>
        <p:grpSpPr>
          <a:xfrm rot="2880541">
            <a:off x="-4184179" y="-12283928"/>
            <a:ext cx="16620097" cy="22912554"/>
            <a:chOff x="0" y="0"/>
            <a:chExt cx="9738616" cy="16870818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FC8B32AC-32F7-717B-9894-55D3CE6287D6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9738614" cy="16870807"/>
            </a:xfrm>
            <a:custGeom>
              <a:avLst/>
              <a:gdLst/>
              <a:ahLst/>
              <a:cxnLst/>
              <a:rect l="l" t="t" r="r" b="b"/>
              <a:pathLst>
                <a:path w="9738614" h="16870807">
                  <a:moveTo>
                    <a:pt x="9738614" y="0"/>
                  </a:moveTo>
                  <a:lnTo>
                    <a:pt x="0" y="9738614"/>
                  </a:lnTo>
                  <a:lnTo>
                    <a:pt x="7132193" y="16870807"/>
                  </a:lnTo>
                  <a:lnTo>
                    <a:pt x="7992364" y="16870807"/>
                  </a:lnTo>
                  <a:cubicBezTo>
                    <a:pt x="8956802" y="16870807"/>
                    <a:pt x="9738488" y="16088996"/>
                    <a:pt x="9738488" y="15124685"/>
                  </a:cubicBezTo>
                  <a:lnTo>
                    <a:pt x="9738488" y="0"/>
                  </a:lnTo>
                  <a:close/>
                </a:path>
              </a:pathLst>
            </a:custGeom>
            <a:gradFill rotWithShape="1">
              <a:gsLst>
                <a:gs pos="0">
                  <a:srgbClr val="A027E1">
                    <a:alpha val="100000"/>
                  </a:srgbClr>
                </a:gs>
                <a:gs pos="40000">
                  <a:srgbClr val="8827E0">
                    <a:alpha val="100000"/>
                  </a:srgbClr>
                </a:gs>
                <a:gs pos="100000">
                  <a:srgbClr val="4826DC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9595" y="114300"/>
            <a:ext cx="17489805" cy="9829800"/>
            <a:chOff x="3627298" y="1629198"/>
            <a:chExt cx="5811921" cy="2955290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27298" y="1629198"/>
              <a:ext cx="5811921" cy="2955290"/>
            </a:xfrm>
            <a:custGeom>
              <a:avLst/>
              <a:gdLst/>
              <a:ahLst/>
              <a:cxnLst/>
              <a:rect l="l" t="t" r="r" b="b"/>
              <a:pathLst>
                <a:path w="9398000" h="4546600">
                  <a:moveTo>
                    <a:pt x="0" y="757809"/>
                  </a:moveTo>
                  <a:cubicBezTo>
                    <a:pt x="0" y="339217"/>
                    <a:pt x="339217" y="0"/>
                    <a:pt x="757809" y="0"/>
                  </a:cubicBezTo>
                  <a:lnTo>
                    <a:pt x="8640191" y="0"/>
                  </a:lnTo>
                  <a:cubicBezTo>
                    <a:pt x="9058783" y="0"/>
                    <a:pt x="9398000" y="339217"/>
                    <a:pt x="9398000" y="757809"/>
                  </a:cubicBezTo>
                  <a:lnTo>
                    <a:pt x="9398000" y="3788791"/>
                  </a:lnTo>
                  <a:cubicBezTo>
                    <a:pt x="9398000" y="4207256"/>
                    <a:pt x="9058783" y="4546600"/>
                    <a:pt x="8640191" y="4546600"/>
                  </a:cubicBezTo>
                  <a:lnTo>
                    <a:pt x="757809" y="4546600"/>
                  </a:lnTo>
                  <a:cubicBezTo>
                    <a:pt x="339217" y="4546600"/>
                    <a:pt x="0" y="4207383"/>
                    <a:pt x="0" y="3788791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BF793C6-A6F7-7C63-8294-A5FEF61E55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1079500"/>
          <a:ext cx="12192000" cy="812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aint.Picture">
                  <p:embed/>
                </p:oleObj>
              </mc:Choice>
              <mc:Fallback>
                <p:oleObj name="Bitmap Image" r:id="rId4" imgW="0" imgH="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BF793C6-A6F7-7C63-8294-A5FEF61E5505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3048000" y="1079500"/>
                        <a:ext cx="12192000" cy="812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B685BE5-447B-628F-8686-6CE66C1C41D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481" y="-3467100"/>
            <a:ext cx="19451955" cy="1495217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71600" y="1333500"/>
            <a:ext cx="6922770" cy="1729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Chatbot.</a:t>
            </a:r>
          </a:p>
          <a:p>
            <a:pPr algn="l">
              <a:lnSpc>
                <a:spcPts val="7200"/>
              </a:lnSpc>
            </a:pPr>
            <a:r>
              <a:rPr lang="en-US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5. RAG Search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5AFC3D9-43A3-5B6D-1972-5B1A1D65ED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38011" y="-2241649"/>
            <a:ext cx="19451955" cy="149521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04997C-825F-B9FF-0E0A-3B4BA4D06F92}"/>
              </a:ext>
            </a:extLst>
          </p:cNvPr>
          <p:cNvSpPr txBox="1"/>
          <p:nvPr/>
        </p:nvSpPr>
        <p:spPr>
          <a:xfrm>
            <a:off x="729137" y="3464722"/>
            <a:ext cx="820769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Retrieval-Augmented Generation (RAG)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Chroma DB Library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Information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Bank Products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FAQs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Get Most relevant information </a:t>
            </a:r>
            <a:r>
              <a:rPr lang="en-US" sz="2400" dirty="0">
                <a:solidFill>
                  <a:schemeClr val="bg1"/>
                </a:solidFill>
                <a:latin typeface="Montserrat" panose="00000500000000000000" pitchFamily="2" charset="0"/>
              </a:rPr>
              <a:t>for User Query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Contextually appropriate Answers</a:t>
            </a:r>
          </a:p>
          <a:p>
            <a:endParaRPr lang="en-US" sz="28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8" name="Picture 2" descr="img">
            <a:extLst>
              <a:ext uri="{FF2B5EF4-FFF2-40B4-BE49-F238E27FC236}">
                <a16:creationId xmlns:a16="http://schemas.microsoft.com/office/drawing/2014/main" id="{AC5AFA93-FC77-BBFF-8C97-8DE709639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3538"/>
            <a:ext cx="2142477" cy="105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735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leven Trending AI Chatbot Platforms | by Kristen Carter | HackerNoon.com |  Mediu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7388" t="-6" r="40073" b="100000"/>
          <a:stretch>
            <a:fillRect/>
          </a:stretch>
        </p:blipFill>
        <p:spPr>
          <a:xfrm>
            <a:off x="160" y="-768"/>
            <a:ext cx="8942382" cy="77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61" y="8399"/>
            <a:ext cx="10752732" cy="10278601"/>
          </a:xfrm>
          <a:custGeom>
            <a:avLst/>
            <a:gdLst/>
            <a:ahLst/>
            <a:cxnLst/>
            <a:rect l="l" t="t" r="r" b="b"/>
            <a:pathLst>
              <a:path w="10752732" h="10278601">
                <a:moveTo>
                  <a:pt x="0" y="0"/>
                </a:moveTo>
                <a:lnTo>
                  <a:pt x="10752732" y="0"/>
                </a:lnTo>
                <a:lnTo>
                  <a:pt x="10752732" y="10278601"/>
                </a:lnTo>
                <a:lnTo>
                  <a:pt x="0" y="102786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19" t="-5051" b="-279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7848600" y="4796188"/>
            <a:ext cx="9226731" cy="1045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34"/>
              </a:lnSpc>
            </a:pPr>
            <a: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Table Of 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50218" y="6013575"/>
            <a:ext cx="9226731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4106" dirty="0">
                <a:solidFill>
                  <a:srgbClr val="8827E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01.  </a:t>
            </a:r>
            <a:r>
              <a:rPr lang="en-US" sz="4106" dirty="0">
                <a:solidFill>
                  <a:srgbClr val="F7F7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61269" y="7095353"/>
            <a:ext cx="9226731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7"/>
              </a:lnSpc>
            </a:pPr>
            <a:r>
              <a:rPr lang="en-US" sz="4106" dirty="0">
                <a:solidFill>
                  <a:srgbClr val="8827E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02.</a:t>
            </a:r>
            <a:r>
              <a:rPr lang="en-US" sz="4106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4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Solution </a:t>
            </a:r>
          </a:p>
          <a:p>
            <a:pPr algn="l">
              <a:lnSpc>
                <a:spcPts val="4927"/>
              </a:lnSpc>
            </a:pPr>
            <a:endParaRPr lang="en-US" sz="4106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050218" y="8173007"/>
            <a:ext cx="9007225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4106" dirty="0">
                <a:solidFill>
                  <a:srgbClr val="8827E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03. </a:t>
            </a:r>
            <a:r>
              <a:rPr lang="en-US" sz="4106" dirty="0">
                <a:solidFill>
                  <a:srgbClr val="F7F7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System Architecture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50218" y="9308423"/>
            <a:ext cx="9226731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7"/>
              </a:lnSpc>
            </a:pPr>
            <a:r>
              <a:rPr lang="en-US" sz="4106" dirty="0">
                <a:solidFill>
                  <a:srgbClr val="8827E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04. </a:t>
            </a:r>
            <a:r>
              <a:rPr lang="en-US" sz="4106" dirty="0">
                <a:solidFill>
                  <a:srgbClr val="F7F7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</a:t>
            </a:r>
          </a:p>
        </p:txBody>
      </p:sp>
      <p:pic>
        <p:nvPicPr>
          <p:cNvPr id="9" name="Picture 2" descr="img">
            <a:extLst>
              <a:ext uri="{FF2B5EF4-FFF2-40B4-BE49-F238E27FC236}">
                <a16:creationId xmlns:a16="http://schemas.microsoft.com/office/drawing/2014/main" id="{5B6915F5-AF2C-21D4-2A6D-D2313874F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"/>
            <a:ext cx="2629665" cy="130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0DE7F3-6275-A65C-466E-7226798766AB}"/>
              </a:ext>
            </a:extLst>
          </p:cNvPr>
          <p:cNvSpPr>
            <a:spLocks/>
          </p:cNvSpPr>
          <p:nvPr/>
        </p:nvSpPr>
        <p:spPr>
          <a:xfrm>
            <a:off x="4434822" y="-14874240"/>
            <a:ext cx="27379985" cy="28879800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FEE6E840-6EF4-A451-C5AA-AB620365E117}"/>
              </a:ext>
            </a:extLst>
          </p:cNvPr>
          <p:cNvGrpSpPr>
            <a:grpSpLocks/>
          </p:cNvGrpSpPr>
          <p:nvPr/>
        </p:nvGrpSpPr>
        <p:grpSpPr>
          <a:xfrm rot="2880541">
            <a:off x="-4230342" y="-12131527"/>
            <a:ext cx="16620097" cy="22912554"/>
            <a:chOff x="0" y="0"/>
            <a:chExt cx="9738616" cy="16870818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FC8B32AC-32F7-717B-9894-55D3CE6287D6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9738614" cy="16870807"/>
            </a:xfrm>
            <a:custGeom>
              <a:avLst/>
              <a:gdLst/>
              <a:ahLst/>
              <a:cxnLst/>
              <a:rect l="l" t="t" r="r" b="b"/>
              <a:pathLst>
                <a:path w="9738614" h="16870807">
                  <a:moveTo>
                    <a:pt x="9738614" y="0"/>
                  </a:moveTo>
                  <a:lnTo>
                    <a:pt x="0" y="9738614"/>
                  </a:lnTo>
                  <a:lnTo>
                    <a:pt x="7132193" y="16870807"/>
                  </a:lnTo>
                  <a:lnTo>
                    <a:pt x="7992364" y="16870807"/>
                  </a:lnTo>
                  <a:cubicBezTo>
                    <a:pt x="8956802" y="16870807"/>
                    <a:pt x="9738488" y="16088996"/>
                    <a:pt x="9738488" y="15124685"/>
                  </a:cubicBezTo>
                  <a:lnTo>
                    <a:pt x="9738488" y="0"/>
                  </a:lnTo>
                  <a:close/>
                </a:path>
              </a:pathLst>
            </a:custGeom>
            <a:gradFill rotWithShape="1">
              <a:gsLst>
                <a:gs pos="0">
                  <a:srgbClr val="A027E1">
                    <a:alpha val="100000"/>
                  </a:srgbClr>
                </a:gs>
                <a:gs pos="40000">
                  <a:srgbClr val="8827E0">
                    <a:alpha val="100000"/>
                  </a:srgbClr>
                </a:gs>
                <a:gs pos="100000">
                  <a:srgbClr val="4826DC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9595" y="114300"/>
            <a:ext cx="17489805" cy="9829800"/>
            <a:chOff x="3627298" y="1629198"/>
            <a:chExt cx="5811921" cy="2955290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27298" y="1629198"/>
              <a:ext cx="5811921" cy="2955290"/>
            </a:xfrm>
            <a:custGeom>
              <a:avLst/>
              <a:gdLst/>
              <a:ahLst/>
              <a:cxnLst/>
              <a:rect l="l" t="t" r="r" b="b"/>
              <a:pathLst>
                <a:path w="9398000" h="4546600">
                  <a:moveTo>
                    <a:pt x="0" y="757809"/>
                  </a:moveTo>
                  <a:cubicBezTo>
                    <a:pt x="0" y="339217"/>
                    <a:pt x="339217" y="0"/>
                    <a:pt x="757809" y="0"/>
                  </a:cubicBezTo>
                  <a:lnTo>
                    <a:pt x="8640191" y="0"/>
                  </a:lnTo>
                  <a:cubicBezTo>
                    <a:pt x="9058783" y="0"/>
                    <a:pt x="9398000" y="339217"/>
                    <a:pt x="9398000" y="757809"/>
                  </a:cubicBezTo>
                  <a:lnTo>
                    <a:pt x="9398000" y="3788791"/>
                  </a:lnTo>
                  <a:cubicBezTo>
                    <a:pt x="9398000" y="4207256"/>
                    <a:pt x="9058783" y="4546600"/>
                    <a:pt x="8640191" y="4546600"/>
                  </a:cubicBezTo>
                  <a:lnTo>
                    <a:pt x="757809" y="4546600"/>
                  </a:lnTo>
                  <a:cubicBezTo>
                    <a:pt x="339217" y="4546600"/>
                    <a:pt x="0" y="4207383"/>
                    <a:pt x="0" y="3788791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BF793C6-A6F7-7C63-8294-A5FEF61E55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1079500"/>
          <a:ext cx="12192000" cy="812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aint.Picture">
                  <p:embed/>
                </p:oleObj>
              </mc:Choice>
              <mc:Fallback>
                <p:oleObj name="Bitmap Image" r:id="rId4" imgW="0" imgH="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BF793C6-A6F7-7C63-8294-A5FEF61E5505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3048000" y="1079500"/>
                        <a:ext cx="12192000" cy="812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B685BE5-447B-628F-8686-6CE66C1C4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6117"/>
            <a:ext cx="19451955" cy="1495217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71600" y="1333500"/>
            <a:ext cx="6922770" cy="2653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Chatbot.</a:t>
            </a:r>
          </a:p>
          <a:p>
            <a:pPr>
              <a:lnSpc>
                <a:spcPts val="7200"/>
              </a:lnSpc>
            </a:pPr>
            <a:r>
              <a:rPr lang="en-US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6. Function call Agent </a:t>
            </a:r>
          </a:p>
          <a:p>
            <a:pPr algn="l">
              <a:lnSpc>
                <a:spcPts val="7200"/>
              </a:lnSpc>
            </a:pPr>
            <a:endParaRPr lang="en-US" sz="3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5AFC3D9-43A3-5B6D-1972-5B1A1D65ED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37159" y="-2332586"/>
            <a:ext cx="19451955" cy="149521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04997C-825F-B9FF-0E0A-3B4BA4D06F92}"/>
              </a:ext>
            </a:extLst>
          </p:cNvPr>
          <p:cNvSpPr txBox="1"/>
          <p:nvPr/>
        </p:nvSpPr>
        <p:spPr>
          <a:xfrm>
            <a:off x="953937" y="3930028"/>
            <a:ext cx="819006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Nexus Raven2 Model from Nexusflow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Fine-Tuned from CodeLlama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Intelligently interprets User Query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Call Suitable Function to Fulfil User Needs</a:t>
            </a:r>
          </a:p>
        </p:txBody>
      </p:sp>
      <p:pic>
        <p:nvPicPr>
          <p:cNvPr id="8" name="Picture 2" descr="img">
            <a:extLst>
              <a:ext uri="{FF2B5EF4-FFF2-40B4-BE49-F238E27FC236}">
                <a16:creationId xmlns:a16="http://schemas.microsoft.com/office/drawing/2014/main" id="{50AD8B43-2575-F19A-0A26-2BA2E86A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3538"/>
            <a:ext cx="2142477" cy="105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289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0DE7F3-6275-A65C-466E-7226798766AB}"/>
              </a:ext>
            </a:extLst>
          </p:cNvPr>
          <p:cNvSpPr>
            <a:spLocks/>
          </p:cNvSpPr>
          <p:nvPr/>
        </p:nvSpPr>
        <p:spPr>
          <a:xfrm>
            <a:off x="-2590800" y="-13852919"/>
            <a:ext cx="27379985" cy="28879800"/>
          </a:xfrm>
          <a:prstGeom prst="roundRect">
            <a:avLst/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FEE6E840-6EF4-A451-C5AA-AB620365E117}"/>
              </a:ext>
            </a:extLst>
          </p:cNvPr>
          <p:cNvGrpSpPr>
            <a:grpSpLocks/>
          </p:cNvGrpSpPr>
          <p:nvPr/>
        </p:nvGrpSpPr>
        <p:grpSpPr>
          <a:xfrm rot="2880541">
            <a:off x="-4680580" y="-12283927"/>
            <a:ext cx="16620097" cy="22912554"/>
            <a:chOff x="0" y="0"/>
            <a:chExt cx="9738616" cy="16870818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FC8B32AC-32F7-717B-9894-55D3CE6287D6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9738614" cy="16870807"/>
            </a:xfrm>
            <a:custGeom>
              <a:avLst/>
              <a:gdLst/>
              <a:ahLst/>
              <a:cxnLst/>
              <a:rect l="l" t="t" r="r" b="b"/>
              <a:pathLst>
                <a:path w="9738614" h="16870807">
                  <a:moveTo>
                    <a:pt x="9738614" y="0"/>
                  </a:moveTo>
                  <a:lnTo>
                    <a:pt x="0" y="9738614"/>
                  </a:lnTo>
                  <a:lnTo>
                    <a:pt x="7132193" y="16870807"/>
                  </a:lnTo>
                  <a:lnTo>
                    <a:pt x="7992364" y="16870807"/>
                  </a:lnTo>
                  <a:cubicBezTo>
                    <a:pt x="8956802" y="16870807"/>
                    <a:pt x="9738488" y="16088996"/>
                    <a:pt x="9738488" y="15124685"/>
                  </a:cubicBezTo>
                  <a:lnTo>
                    <a:pt x="9738488" y="0"/>
                  </a:lnTo>
                  <a:close/>
                </a:path>
              </a:pathLst>
            </a:custGeom>
            <a:gradFill rotWithShape="1">
              <a:gsLst>
                <a:gs pos="0">
                  <a:srgbClr val="A027E1">
                    <a:alpha val="100000"/>
                  </a:srgbClr>
                </a:gs>
                <a:gs pos="40000">
                  <a:srgbClr val="8827E0">
                    <a:alpha val="100000"/>
                  </a:srgbClr>
                </a:gs>
                <a:gs pos="100000">
                  <a:srgbClr val="4826DC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69595" y="114300"/>
            <a:ext cx="17489805" cy="9829800"/>
            <a:chOff x="3627298" y="1629198"/>
            <a:chExt cx="5811921" cy="2955290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27298" y="1629198"/>
              <a:ext cx="5811921" cy="2955290"/>
            </a:xfrm>
            <a:custGeom>
              <a:avLst/>
              <a:gdLst/>
              <a:ahLst/>
              <a:cxnLst/>
              <a:rect l="l" t="t" r="r" b="b"/>
              <a:pathLst>
                <a:path w="9398000" h="4546600">
                  <a:moveTo>
                    <a:pt x="0" y="757809"/>
                  </a:moveTo>
                  <a:cubicBezTo>
                    <a:pt x="0" y="339217"/>
                    <a:pt x="339217" y="0"/>
                    <a:pt x="757809" y="0"/>
                  </a:cubicBezTo>
                  <a:lnTo>
                    <a:pt x="8640191" y="0"/>
                  </a:lnTo>
                  <a:cubicBezTo>
                    <a:pt x="9058783" y="0"/>
                    <a:pt x="9398000" y="339217"/>
                    <a:pt x="9398000" y="757809"/>
                  </a:cubicBezTo>
                  <a:lnTo>
                    <a:pt x="9398000" y="3788791"/>
                  </a:lnTo>
                  <a:cubicBezTo>
                    <a:pt x="9398000" y="4207256"/>
                    <a:pt x="9058783" y="4546600"/>
                    <a:pt x="8640191" y="4546600"/>
                  </a:cubicBezTo>
                  <a:lnTo>
                    <a:pt x="757809" y="4546600"/>
                  </a:lnTo>
                  <a:cubicBezTo>
                    <a:pt x="339217" y="4546600"/>
                    <a:pt x="0" y="4207383"/>
                    <a:pt x="0" y="3788791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BF793C6-A6F7-7C63-8294-A5FEF61E55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1079500"/>
          <a:ext cx="12192000" cy="812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0" imgH="0" progId="Paint.Picture">
                  <p:embed/>
                </p:oleObj>
              </mc:Choice>
              <mc:Fallback>
                <p:oleObj name="Bitmap Image" r:id="rId4" imgW="0" imgH="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BF793C6-A6F7-7C63-8294-A5FEF61E5505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3048000" y="1079500"/>
                        <a:ext cx="12192000" cy="812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B685BE5-447B-628F-8686-6CE66C1C4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6117"/>
            <a:ext cx="19451955" cy="1495217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71600" y="1333500"/>
            <a:ext cx="6922770" cy="2653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Chatbot.</a:t>
            </a:r>
          </a:p>
          <a:p>
            <a:pPr>
              <a:lnSpc>
                <a:spcPts val="7200"/>
              </a:lnSpc>
            </a:pPr>
            <a:r>
              <a:rPr lang="en-US" sz="3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7. Ai Agent Llama3</a:t>
            </a:r>
          </a:p>
          <a:p>
            <a:pPr algn="l">
              <a:lnSpc>
                <a:spcPts val="7200"/>
              </a:lnSpc>
            </a:pPr>
            <a:endParaRPr lang="en-US" sz="3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5AFC3D9-43A3-5B6D-1972-5B1A1D65ED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37159" y="-2332586"/>
            <a:ext cx="19451955" cy="149521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04997C-825F-B9FF-0E0A-3B4BA4D06F92}"/>
              </a:ext>
            </a:extLst>
          </p:cNvPr>
          <p:cNvSpPr txBox="1"/>
          <p:nvPr/>
        </p:nvSpPr>
        <p:spPr>
          <a:xfrm>
            <a:off x="862653" y="3935638"/>
            <a:ext cx="754565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Llama 3 LLM Model from Meta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Open-Source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Groq API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With LPU for highest LLM inference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Provide User-friendly Answer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</a:rPr>
              <a:t>Based on Return of whatever Function Called</a:t>
            </a:r>
          </a:p>
        </p:txBody>
      </p:sp>
      <p:pic>
        <p:nvPicPr>
          <p:cNvPr id="13" name="Picture 2" descr="img">
            <a:extLst>
              <a:ext uri="{FF2B5EF4-FFF2-40B4-BE49-F238E27FC236}">
                <a16:creationId xmlns:a16="http://schemas.microsoft.com/office/drawing/2014/main" id="{E6E02AE3-231F-4E86-462F-5B6EC025B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3538"/>
            <a:ext cx="2142477" cy="105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378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FEE6E840-6EF4-A451-C5AA-AB620365E117}"/>
              </a:ext>
            </a:extLst>
          </p:cNvPr>
          <p:cNvGrpSpPr>
            <a:grpSpLocks/>
          </p:cNvGrpSpPr>
          <p:nvPr/>
        </p:nvGrpSpPr>
        <p:grpSpPr>
          <a:xfrm rot="2620453">
            <a:off x="-3931759" y="-8128013"/>
            <a:ext cx="11969423" cy="16088348"/>
            <a:chOff x="0" y="0"/>
            <a:chExt cx="9738616" cy="16870818"/>
          </a:xfrm>
        </p:grpSpPr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FC8B32AC-32F7-717B-9894-55D3CE6287D6}"/>
                </a:ext>
              </a:extLst>
            </p:cNvPr>
            <p:cNvSpPr>
              <a:spLocks/>
            </p:cNvSpPr>
            <p:nvPr/>
          </p:nvSpPr>
          <p:spPr>
            <a:xfrm>
              <a:off x="0" y="0"/>
              <a:ext cx="9738614" cy="16870807"/>
            </a:xfrm>
            <a:custGeom>
              <a:avLst/>
              <a:gdLst/>
              <a:ahLst/>
              <a:cxnLst/>
              <a:rect l="l" t="t" r="r" b="b"/>
              <a:pathLst>
                <a:path w="9738614" h="16870807">
                  <a:moveTo>
                    <a:pt x="9738614" y="0"/>
                  </a:moveTo>
                  <a:lnTo>
                    <a:pt x="0" y="9738614"/>
                  </a:lnTo>
                  <a:lnTo>
                    <a:pt x="7132193" y="16870807"/>
                  </a:lnTo>
                  <a:lnTo>
                    <a:pt x="7992364" y="16870807"/>
                  </a:lnTo>
                  <a:cubicBezTo>
                    <a:pt x="8956802" y="16870807"/>
                    <a:pt x="9738488" y="16088996"/>
                    <a:pt x="9738488" y="15124685"/>
                  </a:cubicBezTo>
                  <a:lnTo>
                    <a:pt x="9738488" y="0"/>
                  </a:lnTo>
                  <a:close/>
                </a:path>
              </a:pathLst>
            </a:custGeom>
            <a:gradFill rotWithShape="1">
              <a:gsLst>
                <a:gs pos="0">
                  <a:srgbClr val="A027E1">
                    <a:alpha val="100000"/>
                  </a:srgbClr>
                </a:gs>
                <a:gs pos="40000">
                  <a:srgbClr val="8827E0">
                    <a:alpha val="100000"/>
                  </a:srgbClr>
                </a:gs>
                <a:gs pos="100000">
                  <a:srgbClr val="4826DC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BF793C6-A6F7-7C63-8294-A5FEF61E55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1079500"/>
          <a:ext cx="12192000" cy="812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0" imgH="0" progId="Paint.Picture">
                  <p:embed/>
                </p:oleObj>
              </mc:Choice>
              <mc:Fallback>
                <p:oleObj name="Bitmap Image" r:id="rId2" imgW="0" imgH="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BF793C6-A6F7-7C63-8294-A5FEF61E5505}"/>
                          </a:ext>
                        </a:extLst>
                      </p:cNvPr>
                      <p:cNvPicPr/>
                      <p:nvPr/>
                    </p:nvPicPr>
                    <p:blipFill/>
                    <p:spPr>
                      <a:xfrm>
                        <a:off x="3048000" y="1079500"/>
                        <a:ext cx="12192000" cy="812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2" descr="img">
            <a:extLst>
              <a:ext uri="{FF2B5EF4-FFF2-40B4-BE49-F238E27FC236}">
                <a16:creationId xmlns:a16="http://schemas.microsoft.com/office/drawing/2014/main" id="{E6E02AE3-231F-4E86-462F-5B6EC025B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3538"/>
            <a:ext cx="2142477" cy="105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0DE7F3-6275-A65C-466E-7226798766AB}"/>
              </a:ext>
            </a:extLst>
          </p:cNvPr>
          <p:cNvSpPr>
            <a:spLocks/>
          </p:cNvSpPr>
          <p:nvPr/>
        </p:nvSpPr>
        <p:spPr>
          <a:xfrm>
            <a:off x="7543800" y="273538"/>
            <a:ext cx="10338747" cy="9601200"/>
          </a:xfrm>
          <a:prstGeom prst="round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EEDBA813-A231-23D7-814F-42AA7525B9CA}"/>
              </a:ext>
            </a:extLst>
          </p:cNvPr>
          <p:cNvSpPr txBox="1"/>
          <p:nvPr/>
        </p:nvSpPr>
        <p:spPr>
          <a:xfrm>
            <a:off x="862969" y="3758505"/>
            <a:ext cx="6922770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</a:t>
            </a:r>
          </a:p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Sales Chatbot</a:t>
            </a:r>
          </a:p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Is Ready to Use</a:t>
            </a:r>
          </a:p>
        </p:txBody>
      </p: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569595" y="114300"/>
            <a:ext cx="17489805" cy="9829800"/>
            <a:chOff x="3627298" y="1629198"/>
            <a:chExt cx="5811921" cy="2955290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627298" y="1629198"/>
              <a:ext cx="5811921" cy="2955290"/>
            </a:xfrm>
            <a:custGeom>
              <a:avLst/>
              <a:gdLst/>
              <a:ahLst/>
              <a:cxnLst/>
              <a:rect l="l" t="t" r="r" b="b"/>
              <a:pathLst>
                <a:path w="9398000" h="4546600">
                  <a:moveTo>
                    <a:pt x="0" y="757809"/>
                  </a:moveTo>
                  <a:cubicBezTo>
                    <a:pt x="0" y="339217"/>
                    <a:pt x="339217" y="0"/>
                    <a:pt x="757809" y="0"/>
                  </a:cubicBezTo>
                  <a:lnTo>
                    <a:pt x="8640191" y="0"/>
                  </a:lnTo>
                  <a:cubicBezTo>
                    <a:pt x="9058783" y="0"/>
                    <a:pt x="9398000" y="339217"/>
                    <a:pt x="9398000" y="757809"/>
                  </a:cubicBezTo>
                  <a:lnTo>
                    <a:pt x="9398000" y="3788791"/>
                  </a:lnTo>
                  <a:cubicBezTo>
                    <a:pt x="9398000" y="4207256"/>
                    <a:pt x="9058783" y="4546600"/>
                    <a:pt x="8640191" y="4546600"/>
                  </a:cubicBezTo>
                  <a:lnTo>
                    <a:pt x="757809" y="4546600"/>
                  </a:lnTo>
                  <a:cubicBezTo>
                    <a:pt x="339217" y="4546600"/>
                    <a:pt x="0" y="4207383"/>
                    <a:pt x="0" y="3788791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491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-2700000">
            <a:off x="-1780568" y="701535"/>
            <a:ext cx="7303962" cy="12653113"/>
            <a:chOff x="0" y="0"/>
            <a:chExt cx="9738616" cy="16870818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9738614" cy="16870807"/>
            </a:xfrm>
            <a:custGeom>
              <a:avLst/>
              <a:gdLst/>
              <a:ahLst/>
              <a:cxnLst/>
              <a:rect l="l" t="t" r="r" b="b"/>
              <a:pathLst>
                <a:path w="9738614" h="16870807">
                  <a:moveTo>
                    <a:pt x="9738614" y="0"/>
                  </a:moveTo>
                  <a:lnTo>
                    <a:pt x="0" y="9738614"/>
                  </a:lnTo>
                  <a:lnTo>
                    <a:pt x="7132193" y="16870807"/>
                  </a:lnTo>
                  <a:lnTo>
                    <a:pt x="7992364" y="16870807"/>
                  </a:lnTo>
                  <a:cubicBezTo>
                    <a:pt x="8956802" y="16870807"/>
                    <a:pt x="9738488" y="16088996"/>
                    <a:pt x="9738488" y="15124685"/>
                  </a:cubicBezTo>
                  <a:lnTo>
                    <a:pt x="9738488" y="0"/>
                  </a:lnTo>
                  <a:close/>
                </a:path>
              </a:pathLst>
            </a:custGeom>
            <a:gradFill rotWithShape="1">
              <a:gsLst>
                <a:gs pos="0">
                  <a:srgbClr val="A027E1">
                    <a:alpha val="100000"/>
                  </a:srgbClr>
                </a:gs>
                <a:gs pos="40000">
                  <a:srgbClr val="8827E0">
                    <a:alpha val="100000"/>
                  </a:srgbClr>
                </a:gs>
                <a:gs pos="100000">
                  <a:srgbClr val="4826DC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AI-Driven Chatbots - Tech Xpertz"/>
          <p:cNvSpPr/>
          <p:nvPr/>
        </p:nvSpPr>
        <p:spPr>
          <a:xfrm>
            <a:off x="0" y="2214196"/>
            <a:ext cx="5443538" cy="7084218"/>
          </a:xfrm>
          <a:custGeom>
            <a:avLst/>
            <a:gdLst/>
            <a:ahLst/>
            <a:cxnLst/>
            <a:rect l="l" t="t" r="r" b="b"/>
            <a:pathLst>
              <a:path w="7343775" h="9901238">
                <a:moveTo>
                  <a:pt x="0" y="0"/>
                </a:moveTo>
                <a:lnTo>
                  <a:pt x="7343776" y="0"/>
                </a:lnTo>
                <a:lnTo>
                  <a:pt x="7343776" y="9901238"/>
                </a:lnTo>
                <a:lnTo>
                  <a:pt x="0" y="9901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3733800" y="392449"/>
            <a:ext cx="644305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Sales Agent</a:t>
            </a:r>
            <a:b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</a:br>
            <a: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Arabic Demo</a:t>
            </a:r>
          </a:p>
        </p:txBody>
      </p:sp>
      <p:pic>
        <p:nvPicPr>
          <p:cNvPr id="7" name="Picture 2" descr="img">
            <a:extLst>
              <a:ext uri="{FF2B5EF4-FFF2-40B4-BE49-F238E27FC236}">
                <a16:creationId xmlns:a16="http://schemas.microsoft.com/office/drawing/2014/main" id="{64A38E0D-BD33-03DD-DC0C-8BD99D74F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"/>
            <a:ext cx="2629665" cy="130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D328D1F8-2D20-A89C-02DA-188FED4E9766}"/>
              </a:ext>
            </a:extLst>
          </p:cNvPr>
          <p:cNvSpPr>
            <a:spLocks/>
          </p:cNvSpPr>
          <p:nvPr/>
        </p:nvSpPr>
        <p:spPr>
          <a:xfrm>
            <a:off x="7010400" y="2400299"/>
            <a:ext cx="10820400" cy="7494251"/>
          </a:xfrm>
          <a:prstGeom prst="round2SameRect">
            <a:avLst>
              <a:gd name="adj1" fmla="val 2635"/>
              <a:gd name="adj2" fmla="val 1923"/>
            </a:avLst>
          </a:prstGeom>
          <a:solidFill>
            <a:srgbClr val="FFFFFF">
              <a:alpha val="9804"/>
            </a:srgbClr>
          </a:solidFill>
          <a:ln>
            <a:noFill/>
          </a:ln>
        </p:spPr>
        <p:txBody>
          <a:bodyPr/>
          <a:lstStyle/>
          <a:p>
            <a:endParaRPr lang="en-US" sz="2000" dirty="0"/>
          </a:p>
        </p:txBody>
      </p:sp>
      <p:pic>
        <p:nvPicPr>
          <p:cNvPr id="3" name="AR Demo2">
            <a:hlinkClick r:id="" action="ppaction://media"/>
            <a:extLst>
              <a:ext uri="{FF2B5EF4-FFF2-40B4-BE49-F238E27FC236}">
                <a16:creationId xmlns:a16="http://schemas.microsoft.com/office/drawing/2014/main" id="{77AC7DF9-7249-2C7A-8015-290F65DF4E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7955" b="7629"/>
          <a:stretch/>
        </p:blipFill>
        <p:spPr>
          <a:xfrm>
            <a:off x="7239000" y="2682216"/>
            <a:ext cx="10356555" cy="7032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2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9243060" y="-3771900"/>
            <a:ext cx="17373600" cy="11353799"/>
            <a:chOff x="0" y="0"/>
            <a:chExt cx="12172778" cy="9867606"/>
          </a:xfrm>
        </p:grpSpPr>
        <p:sp>
          <p:nvSpPr>
            <p:cNvPr id="5" name="Freeform 5"/>
            <p:cNvSpPr/>
            <p:nvPr/>
          </p:nvSpPr>
          <p:spPr>
            <a:xfrm>
              <a:off x="-26162" y="635"/>
              <a:ext cx="12199366" cy="10163810"/>
            </a:xfrm>
            <a:custGeom>
              <a:avLst/>
              <a:gdLst/>
              <a:ahLst/>
              <a:cxnLst/>
              <a:rect l="l" t="t" r="r" b="b"/>
              <a:pathLst>
                <a:path w="12199366" h="10163810">
                  <a:moveTo>
                    <a:pt x="46609" y="0"/>
                  </a:moveTo>
                  <a:lnTo>
                    <a:pt x="12199366" y="0"/>
                  </a:lnTo>
                  <a:lnTo>
                    <a:pt x="12199366" y="7565263"/>
                  </a:lnTo>
                  <a:lnTo>
                    <a:pt x="5549138" y="9746234"/>
                  </a:lnTo>
                  <a:cubicBezTo>
                    <a:pt x="4274947" y="10163810"/>
                    <a:pt x="2903474" y="9469501"/>
                    <a:pt x="2485644" y="8195437"/>
                  </a:cubicBezTo>
                  <a:lnTo>
                    <a:pt x="148463" y="1068705"/>
                  </a:lnTo>
                  <a:cubicBezTo>
                    <a:pt x="34798" y="724662"/>
                    <a:pt x="0" y="359410"/>
                    <a:pt x="4660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826DC">
                    <a:alpha val="100000"/>
                  </a:srgbClr>
                </a:gs>
                <a:gs pos="3000">
                  <a:srgbClr val="4D26DC">
                    <a:alpha val="100000"/>
                  </a:srgbClr>
                </a:gs>
                <a:gs pos="32000">
                  <a:srgbClr val="7226DE">
                    <a:alpha val="100000"/>
                  </a:srgbClr>
                </a:gs>
                <a:gs pos="58000">
                  <a:srgbClr val="8D27E0">
                    <a:alpha val="100000"/>
                  </a:srgbClr>
                </a:gs>
                <a:gs pos="82000">
                  <a:srgbClr val="9D27E1">
                    <a:alpha val="100000"/>
                  </a:srgbClr>
                </a:gs>
                <a:gs pos="100000">
                  <a:srgbClr val="A327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 descr="A picture containing joint, fictional character, automaton, action figure  Description automatically generated"/>
          <p:cNvSpPr/>
          <p:nvPr/>
        </p:nvSpPr>
        <p:spPr>
          <a:xfrm>
            <a:off x="11011608" y="0"/>
            <a:ext cx="7276392" cy="10287000"/>
          </a:xfrm>
          <a:custGeom>
            <a:avLst/>
            <a:gdLst/>
            <a:ahLst/>
            <a:cxnLst/>
            <a:rect l="l" t="t" r="r" b="b"/>
            <a:pathLst>
              <a:path w="7276392" h="10287000">
                <a:moveTo>
                  <a:pt x="0" y="0"/>
                </a:moveTo>
                <a:lnTo>
                  <a:pt x="7276392" y="0"/>
                </a:lnTo>
                <a:lnTo>
                  <a:pt x="72763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F0DC88CE-7A23-CA36-309A-18BECE2C148D}"/>
              </a:ext>
            </a:extLst>
          </p:cNvPr>
          <p:cNvSpPr txBox="1"/>
          <p:nvPr/>
        </p:nvSpPr>
        <p:spPr>
          <a:xfrm>
            <a:off x="1447800" y="3619500"/>
            <a:ext cx="6705600" cy="8319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44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Is this The End?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A8D50B6-88F0-661B-9322-A72DB2EB9E9D}"/>
              </a:ext>
            </a:extLst>
          </p:cNvPr>
          <p:cNvSpPr txBox="1"/>
          <p:nvPr/>
        </p:nvSpPr>
        <p:spPr>
          <a:xfrm>
            <a:off x="1447800" y="4650105"/>
            <a:ext cx="156210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Horizons are wide</a:t>
            </a:r>
          </a:p>
        </p:txBody>
      </p:sp>
      <p:pic>
        <p:nvPicPr>
          <p:cNvPr id="11" name="Picture 2" descr="img">
            <a:extLst>
              <a:ext uri="{FF2B5EF4-FFF2-40B4-BE49-F238E27FC236}">
                <a16:creationId xmlns:a16="http://schemas.microsoft.com/office/drawing/2014/main" id="{B5FD87EA-6522-AF8F-842F-854DDCC13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"/>
            <a:ext cx="2629665" cy="130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4716787">
            <a:off x="8609077" y="2646411"/>
            <a:ext cx="21778784" cy="12696605"/>
            <a:chOff x="0" y="0"/>
            <a:chExt cx="12172778" cy="9867606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6162" y="635"/>
              <a:ext cx="12199366" cy="10163810"/>
            </a:xfrm>
            <a:custGeom>
              <a:avLst/>
              <a:gdLst/>
              <a:ahLst/>
              <a:cxnLst/>
              <a:rect l="l" t="t" r="r" b="b"/>
              <a:pathLst>
                <a:path w="12199366" h="10163810">
                  <a:moveTo>
                    <a:pt x="46609" y="0"/>
                  </a:moveTo>
                  <a:lnTo>
                    <a:pt x="12199366" y="0"/>
                  </a:lnTo>
                  <a:lnTo>
                    <a:pt x="12199366" y="7565263"/>
                  </a:lnTo>
                  <a:lnTo>
                    <a:pt x="5549138" y="9746234"/>
                  </a:lnTo>
                  <a:cubicBezTo>
                    <a:pt x="4274947" y="10163810"/>
                    <a:pt x="2903474" y="9469501"/>
                    <a:pt x="2485644" y="8195437"/>
                  </a:cubicBezTo>
                  <a:lnTo>
                    <a:pt x="148463" y="1068705"/>
                  </a:lnTo>
                  <a:cubicBezTo>
                    <a:pt x="34798" y="724662"/>
                    <a:pt x="0" y="359410"/>
                    <a:pt x="4660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826DC">
                    <a:alpha val="100000"/>
                  </a:srgbClr>
                </a:gs>
                <a:gs pos="3000">
                  <a:srgbClr val="4D26DC">
                    <a:alpha val="100000"/>
                  </a:srgbClr>
                </a:gs>
                <a:gs pos="32000">
                  <a:srgbClr val="7226DE">
                    <a:alpha val="100000"/>
                  </a:srgbClr>
                </a:gs>
                <a:gs pos="58000">
                  <a:srgbClr val="8D27E0">
                    <a:alpha val="100000"/>
                  </a:srgbClr>
                </a:gs>
                <a:gs pos="82000">
                  <a:srgbClr val="9D27E1">
                    <a:alpha val="100000"/>
                  </a:srgbClr>
                </a:gs>
                <a:gs pos="100000">
                  <a:srgbClr val="A327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10">
            <a:extLst>
              <a:ext uri="{FF2B5EF4-FFF2-40B4-BE49-F238E27FC236}">
                <a16:creationId xmlns:a16="http://schemas.microsoft.com/office/drawing/2014/main" id="{3A8D50B6-88F0-661B-9322-A72DB2EB9E9D}"/>
              </a:ext>
            </a:extLst>
          </p:cNvPr>
          <p:cNvSpPr txBox="1"/>
          <p:nvPr/>
        </p:nvSpPr>
        <p:spPr>
          <a:xfrm>
            <a:off x="1066800" y="1562100"/>
            <a:ext cx="50292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Next?</a:t>
            </a:r>
          </a:p>
        </p:txBody>
      </p:sp>
      <p:pic>
        <p:nvPicPr>
          <p:cNvPr id="8" name="Picture 2" descr="img">
            <a:extLst>
              <a:ext uri="{FF2B5EF4-FFF2-40B4-BE49-F238E27FC236}">
                <a16:creationId xmlns:a16="http://schemas.microsoft.com/office/drawing/2014/main" id="{488096F5-E8FE-79B0-82FF-D5A23C645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"/>
            <a:ext cx="2629665" cy="130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54917FD-581A-483E-8411-E75AC1B765EC}"/>
              </a:ext>
            </a:extLst>
          </p:cNvPr>
          <p:cNvGrpSpPr/>
          <p:nvPr/>
        </p:nvGrpSpPr>
        <p:grpSpPr>
          <a:xfrm>
            <a:off x="489207" y="2819400"/>
            <a:ext cx="4225167" cy="5526108"/>
            <a:chOff x="960120" y="2667000"/>
            <a:chExt cx="5608886" cy="6819900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032BBF57-FFE1-37A6-E628-10B3B1DA16A8}"/>
                </a:ext>
              </a:extLst>
            </p:cNvPr>
            <p:cNvSpPr>
              <a:spLocks/>
            </p:cNvSpPr>
            <p:nvPr/>
          </p:nvSpPr>
          <p:spPr>
            <a:xfrm>
              <a:off x="960120" y="2667000"/>
              <a:ext cx="5257800" cy="6819900"/>
            </a:xfrm>
            <a:prstGeom prst="round2SameRect">
              <a:avLst>
                <a:gd name="adj1" fmla="val 16667"/>
                <a:gd name="adj2" fmla="val 11888"/>
              </a:avLst>
            </a:prstGeom>
            <a:solidFill>
              <a:srgbClr val="FFFFFF">
                <a:alpha val="9804"/>
              </a:srgbClr>
            </a:solidFill>
            <a:ln>
              <a:noFill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6530BF0-8880-427D-A32A-FBEF0C43E1EF}"/>
                </a:ext>
              </a:extLst>
            </p:cNvPr>
            <p:cNvSpPr/>
            <p:nvPr/>
          </p:nvSpPr>
          <p:spPr>
            <a:xfrm>
              <a:off x="1320430" y="3032185"/>
              <a:ext cx="4526280" cy="4267200"/>
            </a:xfrm>
            <a:prstGeom prst="round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C458E77A-5211-11BA-BBE2-205F95D3A8F5}"/>
                </a:ext>
              </a:extLst>
            </p:cNvPr>
            <p:cNvSpPr txBox="1"/>
            <p:nvPr/>
          </p:nvSpPr>
          <p:spPr>
            <a:xfrm>
              <a:off x="1539806" y="7373552"/>
              <a:ext cx="5029200" cy="16824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Put Branch </a:t>
              </a:r>
              <a:r>
                <a:rPr lang="en-US" sz="2000" b="1" dirty="0">
                  <a:solidFill>
                    <a:srgbClr val="FFFFFF"/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Load</a:t>
              </a:r>
              <a:r>
                <a:rPr lang="en-US" sz="2000" dirty="0">
                  <a:solidFill>
                    <a:srgbClr val="FFFFFF"/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in Consideration While Choosing Nearest Branch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9AA54A6-6620-22F0-327E-208AE651C8F5}"/>
              </a:ext>
            </a:extLst>
          </p:cNvPr>
          <p:cNvGrpSpPr/>
          <p:nvPr/>
        </p:nvGrpSpPr>
        <p:grpSpPr>
          <a:xfrm>
            <a:off x="4940092" y="2819400"/>
            <a:ext cx="3960694" cy="5526108"/>
            <a:chOff x="4940092" y="2819400"/>
            <a:chExt cx="3960694" cy="5526108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5B61232-C861-428A-C7A2-16CDA7B15186}"/>
                </a:ext>
              </a:extLst>
            </p:cNvPr>
            <p:cNvSpPr>
              <a:spLocks/>
            </p:cNvSpPr>
            <p:nvPr/>
          </p:nvSpPr>
          <p:spPr>
            <a:xfrm>
              <a:off x="4940092" y="2819400"/>
              <a:ext cx="3960694" cy="5526108"/>
            </a:xfrm>
            <a:prstGeom prst="round2SameRect">
              <a:avLst>
                <a:gd name="adj1" fmla="val 16667"/>
                <a:gd name="adj2" fmla="val 11888"/>
              </a:avLst>
            </a:prstGeom>
            <a:solidFill>
              <a:srgbClr val="FFFFFF">
                <a:alpha val="9804"/>
              </a:srgbClr>
            </a:solidFill>
            <a:ln>
              <a:noFill/>
            </a:ln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E1D056F-6714-EB1B-23E2-2DF0FA4C63F7}"/>
                </a:ext>
              </a:extLst>
            </p:cNvPr>
            <p:cNvSpPr/>
            <p:nvPr/>
          </p:nvSpPr>
          <p:spPr>
            <a:xfrm>
              <a:off x="5192658" y="3219746"/>
              <a:ext cx="3409641" cy="3457677"/>
            </a:xfrm>
            <a:prstGeom prst="round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12145113-BEE6-5656-9DDE-454548298FB4}"/>
                </a:ext>
              </a:extLst>
            </p:cNvPr>
            <p:cNvSpPr txBox="1"/>
            <p:nvPr/>
          </p:nvSpPr>
          <p:spPr>
            <a:xfrm>
              <a:off x="5686308" y="7063069"/>
              <a:ext cx="2706559" cy="4095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 AI voice assistant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B3B82B7-BFC9-34B1-A6E4-B07E64492C1B}"/>
              </a:ext>
            </a:extLst>
          </p:cNvPr>
          <p:cNvGrpSpPr/>
          <p:nvPr/>
        </p:nvGrpSpPr>
        <p:grpSpPr>
          <a:xfrm>
            <a:off x="9306060" y="2819400"/>
            <a:ext cx="4175694" cy="5526108"/>
            <a:chOff x="960120" y="2667000"/>
            <a:chExt cx="5543210" cy="6819900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1926183D-8E76-53C8-AE1D-5B6C71AB6091}"/>
                </a:ext>
              </a:extLst>
            </p:cNvPr>
            <p:cNvSpPr>
              <a:spLocks/>
            </p:cNvSpPr>
            <p:nvPr/>
          </p:nvSpPr>
          <p:spPr>
            <a:xfrm>
              <a:off x="960120" y="2667000"/>
              <a:ext cx="5257800" cy="6819900"/>
            </a:xfrm>
            <a:prstGeom prst="round2SameRect">
              <a:avLst>
                <a:gd name="adj1" fmla="val 16667"/>
                <a:gd name="adj2" fmla="val 11888"/>
              </a:avLst>
            </a:prstGeom>
            <a:solidFill>
              <a:srgbClr val="FFFFFF">
                <a:alpha val="9804"/>
              </a:srgbClr>
            </a:solidFill>
            <a:ln>
              <a:noFill/>
            </a:ln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C6365C4-7FFD-896F-5533-61079125341F}"/>
                </a:ext>
              </a:extLst>
            </p:cNvPr>
            <p:cNvSpPr/>
            <p:nvPr/>
          </p:nvSpPr>
          <p:spPr>
            <a:xfrm>
              <a:off x="1295400" y="3161076"/>
              <a:ext cx="4526280" cy="4267200"/>
            </a:xfrm>
            <a:prstGeom prst="round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26" name="TextBox 10">
              <a:extLst>
                <a:ext uri="{FF2B5EF4-FFF2-40B4-BE49-F238E27FC236}">
                  <a16:creationId xmlns:a16="http://schemas.microsoft.com/office/drawing/2014/main" id="{74005716-8982-5BF4-577B-EACEA6FF99A2}"/>
                </a:ext>
              </a:extLst>
            </p:cNvPr>
            <p:cNvSpPr txBox="1"/>
            <p:nvPr/>
          </p:nvSpPr>
          <p:spPr>
            <a:xfrm>
              <a:off x="1434624" y="7660318"/>
              <a:ext cx="5068706" cy="1075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Customer </a:t>
              </a:r>
              <a:r>
                <a:rPr lang="en-US" sz="2000" b="1" dirty="0">
                  <a:solidFill>
                    <a:srgbClr val="FFFFFF"/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Satisfaction </a:t>
              </a:r>
            </a:p>
            <a:p>
              <a:pPr algn="l">
                <a:lnSpc>
                  <a:spcPct val="150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from chat conversations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55E4EE-D1B0-C909-DD49-FF5F65E330C4}"/>
              </a:ext>
            </a:extLst>
          </p:cNvPr>
          <p:cNvGrpSpPr/>
          <p:nvPr/>
        </p:nvGrpSpPr>
        <p:grpSpPr>
          <a:xfrm>
            <a:off x="13756946" y="2819400"/>
            <a:ext cx="3960695" cy="5526108"/>
            <a:chOff x="960120" y="2667000"/>
            <a:chExt cx="5257800" cy="6819900"/>
          </a:xfrm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C470E464-69F0-022F-43A3-1BA0364286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60120" y="2667000"/>
              <a:ext cx="5257800" cy="6819900"/>
            </a:xfrm>
            <a:prstGeom prst="round2SameRect">
              <a:avLst>
                <a:gd name="adj1" fmla="val 16667"/>
                <a:gd name="adj2" fmla="val 11888"/>
              </a:avLst>
            </a:prstGeom>
            <a:solidFill>
              <a:srgbClr val="FFFFFF">
                <a:alpha val="9804"/>
              </a:srgbClr>
            </a:solidFill>
            <a:ln>
              <a:noFill/>
            </a:ln>
          </p:spPr>
          <p:txBody>
            <a:bodyPr/>
            <a:lstStyle/>
            <a:p>
              <a:endParaRPr lang="en-US" sz="2000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BE147CE-3C3E-6ABC-33B2-645BBA7F05CE}"/>
                </a:ext>
              </a:extLst>
            </p:cNvPr>
            <p:cNvSpPr/>
            <p:nvPr/>
          </p:nvSpPr>
          <p:spPr>
            <a:xfrm>
              <a:off x="1295400" y="3161076"/>
              <a:ext cx="4526280" cy="4267200"/>
            </a:xfrm>
            <a:prstGeom prst="round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A67478F3-90C0-1BB7-898B-364D1DB54E95}"/>
                </a:ext>
              </a:extLst>
            </p:cNvPr>
            <p:cNvSpPr txBox="1"/>
            <p:nvPr/>
          </p:nvSpPr>
          <p:spPr>
            <a:xfrm>
              <a:off x="1925261" y="7510071"/>
              <a:ext cx="3815561" cy="16449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sz="2000" dirty="0">
                  <a:solidFill>
                    <a:srgbClr val="FFFFFF"/>
                  </a:solidFill>
                  <a:latin typeface="Montserrat" panose="00000500000000000000" pitchFamily="2" charset="0"/>
                  <a:ea typeface="Montserrat Bold"/>
                  <a:cs typeface="Montserrat Bold"/>
                  <a:sym typeface="Montserrat Bold"/>
                </a:rPr>
                <a:t>Expand the chatbot’s functionality beyond Products and FAQs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7237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>
          <a:xfrm rot="4716787">
            <a:off x="8167199" y="-1395365"/>
            <a:ext cx="21826354" cy="13077729"/>
            <a:chOff x="-2306179" y="492384"/>
            <a:chExt cx="12199366" cy="10163810"/>
          </a:xfrm>
        </p:grpSpPr>
        <p:sp>
          <p:nvSpPr>
            <p:cNvPr id="5" name="Freeform 5"/>
            <p:cNvSpPr>
              <a:spLocks/>
            </p:cNvSpPr>
            <p:nvPr/>
          </p:nvSpPr>
          <p:spPr>
            <a:xfrm rot="19810707">
              <a:off x="-2306179" y="492384"/>
              <a:ext cx="12199366" cy="10163810"/>
            </a:xfrm>
            <a:custGeom>
              <a:avLst/>
              <a:gdLst/>
              <a:ahLst/>
              <a:cxnLst/>
              <a:rect l="l" t="t" r="r" b="b"/>
              <a:pathLst>
                <a:path w="12199366" h="10163810">
                  <a:moveTo>
                    <a:pt x="46609" y="0"/>
                  </a:moveTo>
                  <a:lnTo>
                    <a:pt x="12199366" y="0"/>
                  </a:lnTo>
                  <a:lnTo>
                    <a:pt x="12199366" y="7565263"/>
                  </a:lnTo>
                  <a:lnTo>
                    <a:pt x="5549138" y="9746234"/>
                  </a:lnTo>
                  <a:cubicBezTo>
                    <a:pt x="4274947" y="10163810"/>
                    <a:pt x="2903474" y="9469501"/>
                    <a:pt x="2485644" y="8195437"/>
                  </a:cubicBezTo>
                  <a:lnTo>
                    <a:pt x="148463" y="1068705"/>
                  </a:lnTo>
                  <a:cubicBezTo>
                    <a:pt x="34798" y="724662"/>
                    <a:pt x="0" y="359410"/>
                    <a:pt x="4660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826DC">
                    <a:alpha val="100000"/>
                  </a:srgbClr>
                </a:gs>
                <a:gs pos="3000">
                  <a:srgbClr val="4D26DC">
                    <a:alpha val="100000"/>
                  </a:srgbClr>
                </a:gs>
                <a:gs pos="32000">
                  <a:srgbClr val="7226DE">
                    <a:alpha val="100000"/>
                  </a:srgbClr>
                </a:gs>
                <a:gs pos="58000">
                  <a:srgbClr val="8D27E0">
                    <a:alpha val="100000"/>
                  </a:srgbClr>
                </a:gs>
                <a:gs pos="82000">
                  <a:srgbClr val="9D27E1">
                    <a:alpha val="100000"/>
                  </a:srgbClr>
                </a:gs>
                <a:gs pos="100000">
                  <a:srgbClr val="A327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10">
            <a:extLst>
              <a:ext uri="{FF2B5EF4-FFF2-40B4-BE49-F238E27FC236}">
                <a16:creationId xmlns:a16="http://schemas.microsoft.com/office/drawing/2014/main" id="{3A8D50B6-88F0-661B-9322-A72DB2EB9E9D}"/>
              </a:ext>
            </a:extLst>
          </p:cNvPr>
          <p:cNvSpPr txBox="1"/>
          <p:nvPr/>
        </p:nvSpPr>
        <p:spPr>
          <a:xfrm>
            <a:off x="5847933" y="4681834"/>
            <a:ext cx="659213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Any Questions?</a:t>
            </a:r>
          </a:p>
        </p:txBody>
      </p:sp>
      <p:pic>
        <p:nvPicPr>
          <p:cNvPr id="6" name="Picture 2" descr="img">
            <a:extLst>
              <a:ext uri="{FF2B5EF4-FFF2-40B4-BE49-F238E27FC236}">
                <a16:creationId xmlns:a16="http://schemas.microsoft.com/office/drawing/2014/main" id="{6F0D611C-71AF-C61E-DB6F-AFB812141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9100"/>
            <a:ext cx="431259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707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Grp="1" noUngrp="1" noRot="1" noMove="1" noResize="1"/>
          </p:cNvGrpSpPr>
          <p:nvPr/>
        </p:nvGrpSpPr>
        <p:grpSpPr>
          <a:xfrm rot="4716787">
            <a:off x="8609077" y="2646411"/>
            <a:ext cx="21778784" cy="12696605"/>
            <a:chOff x="0" y="0"/>
            <a:chExt cx="12172778" cy="9867606"/>
          </a:xfrm>
        </p:grpSpPr>
        <p:sp>
          <p:nvSpPr>
            <p:cNvPr id="5" name="Freeform 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6162" y="635"/>
              <a:ext cx="12199366" cy="10163810"/>
            </a:xfrm>
            <a:custGeom>
              <a:avLst/>
              <a:gdLst/>
              <a:ahLst/>
              <a:cxnLst/>
              <a:rect l="l" t="t" r="r" b="b"/>
              <a:pathLst>
                <a:path w="12199366" h="10163810">
                  <a:moveTo>
                    <a:pt x="46609" y="0"/>
                  </a:moveTo>
                  <a:lnTo>
                    <a:pt x="12199366" y="0"/>
                  </a:lnTo>
                  <a:lnTo>
                    <a:pt x="12199366" y="7565263"/>
                  </a:lnTo>
                  <a:lnTo>
                    <a:pt x="5549138" y="9746234"/>
                  </a:lnTo>
                  <a:cubicBezTo>
                    <a:pt x="4274947" y="10163810"/>
                    <a:pt x="2903474" y="9469501"/>
                    <a:pt x="2485644" y="8195437"/>
                  </a:cubicBezTo>
                  <a:lnTo>
                    <a:pt x="148463" y="1068705"/>
                  </a:lnTo>
                  <a:cubicBezTo>
                    <a:pt x="34798" y="724662"/>
                    <a:pt x="0" y="359410"/>
                    <a:pt x="4660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826DC">
                    <a:alpha val="100000"/>
                  </a:srgbClr>
                </a:gs>
                <a:gs pos="3000">
                  <a:srgbClr val="4D26DC">
                    <a:alpha val="100000"/>
                  </a:srgbClr>
                </a:gs>
                <a:gs pos="32000">
                  <a:srgbClr val="7226DE">
                    <a:alpha val="100000"/>
                  </a:srgbClr>
                </a:gs>
                <a:gs pos="58000">
                  <a:srgbClr val="8D27E0">
                    <a:alpha val="100000"/>
                  </a:srgbClr>
                </a:gs>
                <a:gs pos="82000">
                  <a:srgbClr val="9D27E1">
                    <a:alpha val="100000"/>
                  </a:srgbClr>
                </a:gs>
                <a:gs pos="100000">
                  <a:srgbClr val="A327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10">
            <a:extLst>
              <a:ext uri="{FF2B5EF4-FFF2-40B4-BE49-F238E27FC236}">
                <a16:creationId xmlns:a16="http://schemas.microsoft.com/office/drawing/2014/main" id="{3A8D50B6-88F0-661B-9322-A72DB2EB9E9D}"/>
              </a:ext>
            </a:extLst>
          </p:cNvPr>
          <p:cNvSpPr txBox="1"/>
          <p:nvPr/>
        </p:nvSpPr>
        <p:spPr>
          <a:xfrm>
            <a:off x="6940487" y="4681835"/>
            <a:ext cx="440702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  <p:pic>
        <p:nvPicPr>
          <p:cNvPr id="8" name="Picture 2" descr="img">
            <a:extLst>
              <a:ext uri="{FF2B5EF4-FFF2-40B4-BE49-F238E27FC236}">
                <a16:creationId xmlns:a16="http://schemas.microsoft.com/office/drawing/2014/main" id="{488096F5-E8FE-79B0-82FF-D5A23C645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"/>
            <a:ext cx="539074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902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71936">
            <a:off x="15752781" y="2279403"/>
            <a:ext cx="6387123" cy="11064814"/>
            <a:chOff x="0" y="0"/>
            <a:chExt cx="8516164" cy="147530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16112" cy="14753082"/>
            </a:xfrm>
            <a:custGeom>
              <a:avLst/>
              <a:gdLst/>
              <a:ahLst/>
              <a:cxnLst/>
              <a:rect l="l" t="t" r="r" b="b"/>
              <a:pathLst>
                <a:path w="8516112" h="14753082">
                  <a:moveTo>
                    <a:pt x="0" y="0"/>
                  </a:moveTo>
                  <a:lnTo>
                    <a:pt x="8516112" y="8516112"/>
                  </a:lnTo>
                  <a:lnTo>
                    <a:pt x="2279142" y="14753082"/>
                  </a:lnTo>
                  <a:lnTo>
                    <a:pt x="1527048" y="14753082"/>
                  </a:lnTo>
                  <a:cubicBezTo>
                    <a:pt x="683641" y="14753082"/>
                    <a:pt x="0" y="14069440"/>
                    <a:pt x="0" y="13226162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A027E1">
                    <a:alpha val="100000"/>
                  </a:srgbClr>
                </a:gs>
                <a:gs pos="40000">
                  <a:srgbClr val="8827E0">
                    <a:alpha val="100000"/>
                  </a:srgbClr>
                </a:gs>
                <a:gs pos="100000">
                  <a:srgbClr val="4826DC">
                    <a:alpha val="100000"/>
                  </a:srgbClr>
                </a:gs>
              </a:gsLst>
              <a:lin ang="162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17302" y="289304"/>
            <a:ext cx="6453395" cy="739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2"/>
              </a:lnSpc>
            </a:pPr>
            <a:r>
              <a:rPr lang="en-US" sz="485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5AB81DD-DB78-94A8-173E-A764635BD53E}"/>
              </a:ext>
            </a:extLst>
          </p:cNvPr>
          <p:cNvGrpSpPr/>
          <p:nvPr/>
        </p:nvGrpSpPr>
        <p:grpSpPr>
          <a:xfrm>
            <a:off x="448507" y="1652311"/>
            <a:ext cx="6453395" cy="2271988"/>
            <a:chOff x="448507" y="1652311"/>
            <a:chExt cx="6453395" cy="2271988"/>
          </a:xfrm>
        </p:grpSpPr>
        <p:sp>
          <p:nvSpPr>
            <p:cNvPr id="4" name="TextBox 4"/>
            <p:cNvSpPr txBox="1"/>
            <p:nvPr/>
          </p:nvSpPr>
          <p:spPr>
            <a:xfrm>
              <a:off x="587305" y="1652311"/>
              <a:ext cx="5480447" cy="31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80"/>
                </a:lnSpc>
                <a:spcBef>
                  <a:spcPct val="0"/>
                </a:spcBef>
              </a:pPr>
              <a:r>
                <a:rPr lang="en-US" sz="2067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Enhancing Customer Service Efficiency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FCFBFAE-FAA9-B028-7A5C-8137C59F4535}"/>
                </a:ext>
              </a:extLst>
            </p:cNvPr>
            <p:cNvGrpSpPr/>
            <p:nvPr/>
          </p:nvGrpSpPr>
          <p:grpSpPr>
            <a:xfrm>
              <a:off x="448507" y="2105020"/>
              <a:ext cx="6453395" cy="1819279"/>
              <a:chOff x="448507" y="2105020"/>
              <a:chExt cx="7036593" cy="2211561"/>
            </a:xfrm>
          </p:grpSpPr>
          <p:grpSp>
            <p:nvGrpSpPr>
              <p:cNvPr id="6" name="Group 6"/>
              <p:cNvGrpSpPr/>
              <p:nvPr/>
            </p:nvGrpSpPr>
            <p:grpSpPr>
              <a:xfrm>
                <a:off x="448507" y="2105020"/>
                <a:ext cx="7036593" cy="2211561"/>
                <a:chOff x="0" y="0"/>
                <a:chExt cx="9382124" cy="2948748"/>
              </a:xfrm>
            </p:grpSpPr>
            <p:sp>
              <p:nvSpPr>
                <p:cNvPr id="7" name="Freeform 7"/>
                <p:cNvSpPr/>
                <p:nvPr/>
              </p:nvSpPr>
              <p:spPr>
                <a:xfrm>
                  <a:off x="0" y="0"/>
                  <a:ext cx="9382125" cy="2948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2125" h="2948813">
                      <a:moveTo>
                        <a:pt x="0" y="491490"/>
                      </a:moveTo>
                      <a:cubicBezTo>
                        <a:pt x="0" y="220091"/>
                        <a:pt x="220091" y="0"/>
                        <a:pt x="491490" y="0"/>
                      </a:cubicBezTo>
                      <a:lnTo>
                        <a:pt x="8890635" y="0"/>
                      </a:lnTo>
                      <a:cubicBezTo>
                        <a:pt x="9162034" y="0"/>
                        <a:pt x="9382125" y="220091"/>
                        <a:pt x="9382125" y="491490"/>
                      </a:cubicBezTo>
                      <a:lnTo>
                        <a:pt x="9382125" y="2457323"/>
                      </a:lnTo>
                      <a:cubicBezTo>
                        <a:pt x="9382125" y="2728722"/>
                        <a:pt x="9162034" y="2948813"/>
                        <a:pt x="8890635" y="2948813"/>
                      </a:cubicBezTo>
                      <a:lnTo>
                        <a:pt x="491490" y="2948813"/>
                      </a:lnTo>
                      <a:cubicBezTo>
                        <a:pt x="220091" y="2948813"/>
                        <a:pt x="0" y="2728722"/>
                        <a:pt x="0" y="2457323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4826DC">
                        <a:alpha val="100000"/>
                      </a:srgbClr>
                    </a:gs>
                    <a:gs pos="3000">
                      <a:srgbClr val="4D26DC">
                        <a:alpha val="100000"/>
                      </a:srgbClr>
                    </a:gs>
                    <a:gs pos="32000">
                      <a:srgbClr val="7226DE">
                        <a:alpha val="100000"/>
                      </a:srgbClr>
                    </a:gs>
                    <a:gs pos="58000">
                      <a:srgbClr val="8D27E0">
                        <a:alpha val="100000"/>
                      </a:srgbClr>
                    </a:gs>
                    <a:gs pos="82000">
                      <a:srgbClr val="9D27E1">
                        <a:alpha val="100000"/>
                      </a:srgbClr>
                    </a:gs>
                    <a:gs pos="100000">
                      <a:srgbClr val="A327E1">
                        <a:alpha val="100000"/>
                      </a:srgbClr>
                    </a:gs>
                  </a:gsLst>
                  <a:lin ang="0"/>
                </a:gra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" name="Group 8"/>
              <p:cNvGrpSpPr/>
              <p:nvPr/>
            </p:nvGrpSpPr>
            <p:grpSpPr>
              <a:xfrm>
                <a:off x="571413" y="2105020"/>
                <a:ext cx="6581966" cy="2068686"/>
                <a:chOff x="0" y="0"/>
                <a:chExt cx="8775954" cy="2758248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0" y="0"/>
                  <a:ext cx="8775954" cy="2758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954" h="2758313">
                      <a:moveTo>
                        <a:pt x="0" y="459740"/>
                      </a:moveTo>
                      <a:cubicBezTo>
                        <a:pt x="0" y="205867"/>
                        <a:pt x="205867" y="0"/>
                        <a:pt x="459740" y="0"/>
                      </a:cubicBezTo>
                      <a:lnTo>
                        <a:pt x="8316214" y="0"/>
                      </a:lnTo>
                      <a:cubicBezTo>
                        <a:pt x="8570087" y="0"/>
                        <a:pt x="8775954" y="205867"/>
                        <a:pt x="8775954" y="459740"/>
                      </a:cubicBezTo>
                      <a:lnTo>
                        <a:pt x="8775954" y="2298573"/>
                      </a:lnTo>
                      <a:cubicBezTo>
                        <a:pt x="8775954" y="2552446"/>
                        <a:pt x="8570087" y="2758313"/>
                        <a:pt x="8316214" y="2758313"/>
                      </a:cubicBezTo>
                      <a:lnTo>
                        <a:pt x="459740" y="2758313"/>
                      </a:lnTo>
                      <a:cubicBezTo>
                        <a:pt x="205867" y="2758313"/>
                        <a:pt x="0" y="2552446"/>
                        <a:pt x="0" y="22985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1" name="TextBox 11"/>
            <p:cNvSpPr txBox="1"/>
            <p:nvPr/>
          </p:nvSpPr>
          <p:spPr>
            <a:xfrm>
              <a:off x="780923" y="2307348"/>
              <a:ext cx="5940858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36"/>
                </a:lnSpc>
              </a:pPr>
              <a:r>
                <a:rPr lang="en-US" sz="2030" u="none" strike="noStrike" dirty="0">
                  <a:solidFill>
                    <a:srgbClr val="26262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long wait times, high costs, inconsistent service.</a:t>
              </a:r>
            </a:p>
            <a:p>
              <a:pPr algn="l">
                <a:lnSpc>
                  <a:spcPts val="2436"/>
                </a:lnSpc>
              </a:pPr>
              <a:r>
                <a:rPr lang="en-US" sz="2030" u="none" strike="noStrike" dirty="0">
                  <a:solidFill>
                    <a:srgbClr val="26262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Leads to poor customer satisfaction and loyalty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0B4AD3B-DEC2-141D-ABE3-E0284BBF854A}"/>
              </a:ext>
            </a:extLst>
          </p:cNvPr>
          <p:cNvGrpSpPr/>
          <p:nvPr/>
        </p:nvGrpSpPr>
        <p:grpSpPr>
          <a:xfrm>
            <a:off x="10802901" y="1677574"/>
            <a:ext cx="6642179" cy="1598561"/>
            <a:chOff x="10802901" y="1677574"/>
            <a:chExt cx="6642179" cy="159856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9E61713-B04E-A9C3-BA6A-48CBF2331A68}"/>
                </a:ext>
              </a:extLst>
            </p:cNvPr>
            <p:cNvGrpSpPr/>
            <p:nvPr/>
          </p:nvGrpSpPr>
          <p:grpSpPr>
            <a:xfrm>
              <a:off x="10802901" y="2142655"/>
              <a:ext cx="6642179" cy="1133480"/>
              <a:chOff x="10807620" y="2105020"/>
              <a:chExt cx="7036593" cy="2211561"/>
            </a:xfrm>
          </p:grpSpPr>
          <p:grpSp>
            <p:nvGrpSpPr>
              <p:cNvPr id="12" name="Group 12"/>
              <p:cNvGrpSpPr/>
              <p:nvPr/>
            </p:nvGrpSpPr>
            <p:grpSpPr>
              <a:xfrm>
                <a:off x="10807620" y="2105020"/>
                <a:ext cx="7036593" cy="2211561"/>
                <a:chOff x="0" y="0"/>
                <a:chExt cx="9382124" cy="2948748"/>
              </a:xfrm>
            </p:grpSpPr>
            <p:sp>
              <p:nvSpPr>
                <p:cNvPr id="13" name="Freeform 13"/>
                <p:cNvSpPr/>
                <p:nvPr/>
              </p:nvSpPr>
              <p:spPr>
                <a:xfrm>
                  <a:off x="0" y="0"/>
                  <a:ext cx="9382125" cy="2948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2125" h="2948813">
                      <a:moveTo>
                        <a:pt x="0" y="491490"/>
                      </a:moveTo>
                      <a:cubicBezTo>
                        <a:pt x="0" y="220091"/>
                        <a:pt x="220091" y="0"/>
                        <a:pt x="491490" y="0"/>
                      </a:cubicBezTo>
                      <a:lnTo>
                        <a:pt x="8890635" y="0"/>
                      </a:lnTo>
                      <a:cubicBezTo>
                        <a:pt x="9162034" y="0"/>
                        <a:pt x="9382125" y="220091"/>
                        <a:pt x="9382125" y="491490"/>
                      </a:cubicBezTo>
                      <a:lnTo>
                        <a:pt x="9382125" y="2457323"/>
                      </a:lnTo>
                      <a:cubicBezTo>
                        <a:pt x="9382125" y="2728722"/>
                        <a:pt x="9162034" y="2948813"/>
                        <a:pt x="8890635" y="2948813"/>
                      </a:cubicBezTo>
                      <a:lnTo>
                        <a:pt x="491490" y="2948813"/>
                      </a:lnTo>
                      <a:cubicBezTo>
                        <a:pt x="220091" y="2948813"/>
                        <a:pt x="0" y="2728722"/>
                        <a:pt x="0" y="2457323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4826DC">
                        <a:alpha val="100000"/>
                      </a:srgbClr>
                    </a:gs>
                    <a:gs pos="3000">
                      <a:srgbClr val="4D26DC">
                        <a:alpha val="100000"/>
                      </a:srgbClr>
                    </a:gs>
                    <a:gs pos="32000">
                      <a:srgbClr val="7226DE">
                        <a:alpha val="100000"/>
                      </a:srgbClr>
                    </a:gs>
                    <a:gs pos="58000">
                      <a:srgbClr val="8D27E0">
                        <a:alpha val="100000"/>
                      </a:srgbClr>
                    </a:gs>
                    <a:gs pos="82000">
                      <a:srgbClr val="9D27E1">
                        <a:alpha val="100000"/>
                      </a:srgbClr>
                    </a:gs>
                    <a:gs pos="100000">
                      <a:srgbClr val="A327E1">
                        <a:alpha val="100000"/>
                      </a:srgbClr>
                    </a:gs>
                  </a:gsLst>
                  <a:lin ang="0"/>
                </a:gra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14"/>
              <p:cNvGrpSpPr/>
              <p:nvPr/>
            </p:nvGrpSpPr>
            <p:grpSpPr>
              <a:xfrm>
                <a:off x="10882891" y="2105020"/>
                <a:ext cx="6581966" cy="2068686"/>
                <a:chOff x="0" y="0"/>
                <a:chExt cx="8775954" cy="2758248"/>
              </a:xfrm>
            </p:grpSpPr>
            <p:sp>
              <p:nvSpPr>
                <p:cNvPr id="15" name="Freeform 15"/>
                <p:cNvSpPr/>
                <p:nvPr/>
              </p:nvSpPr>
              <p:spPr>
                <a:xfrm>
                  <a:off x="0" y="0"/>
                  <a:ext cx="8775954" cy="2758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954" h="2758313">
                      <a:moveTo>
                        <a:pt x="0" y="459740"/>
                      </a:moveTo>
                      <a:cubicBezTo>
                        <a:pt x="0" y="205867"/>
                        <a:pt x="205867" y="0"/>
                        <a:pt x="459740" y="0"/>
                      </a:cubicBezTo>
                      <a:lnTo>
                        <a:pt x="8316214" y="0"/>
                      </a:lnTo>
                      <a:cubicBezTo>
                        <a:pt x="8570087" y="0"/>
                        <a:pt x="8775954" y="205867"/>
                        <a:pt x="8775954" y="459740"/>
                      </a:cubicBezTo>
                      <a:lnTo>
                        <a:pt x="8775954" y="2298573"/>
                      </a:lnTo>
                      <a:cubicBezTo>
                        <a:pt x="8775954" y="2552446"/>
                        <a:pt x="8570087" y="2758313"/>
                        <a:pt x="8316214" y="2758313"/>
                      </a:cubicBezTo>
                      <a:lnTo>
                        <a:pt x="459740" y="2758313"/>
                      </a:lnTo>
                      <a:cubicBezTo>
                        <a:pt x="205867" y="2758313"/>
                        <a:pt x="0" y="2552446"/>
                        <a:pt x="0" y="22985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6" name="TextBox 16"/>
            <p:cNvSpPr txBox="1"/>
            <p:nvPr/>
          </p:nvSpPr>
          <p:spPr>
            <a:xfrm>
              <a:off x="10938946" y="1677574"/>
              <a:ext cx="3386971" cy="31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80"/>
                </a:lnSpc>
                <a:spcBef>
                  <a:spcPct val="0"/>
                </a:spcBef>
              </a:pPr>
              <a:r>
                <a:rPr lang="en-US" sz="2067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Personalized Experience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120793" y="2307348"/>
            <a:ext cx="5795607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dirty="0">
                <a:solidFill>
                  <a:srgbClr val="26262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General advice reduces cross-selling, up-selling, and perceived value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19526DB-A54F-AF25-AD3B-51933C886603}"/>
              </a:ext>
            </a:extLst>
          </p:cNvPr>
          <p:cNvGrpSpPr/>
          <p:nvPr/>
        </p:nvGrpSpPr>
        <p:grpSpPr>
          <a:xfrm>
            <a:off x="0" y="6700190"/>
            <a:ext cx="7253066" cy="1917116"/>
            <a:chOff x="0" y="6700190"/>
            <a:chExt cx="7253066" cy="191711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02B4588-D6AB-9EC0-9730-D9559531CA3B}"/>
                </a:ext>
              </a:extLst>
            </p:cNvPr>
            <p:cNvGrpSpPr/>
            <p:nvPr/>
          </p:nvGrpSpPr>
          <p:grpSpPr>
            <a:xfrm>
              <a:off x="448507" y="7208664"/>
              <a:ext cx="6804559" cy="1408642"/>
              <a:chOff x="448507" y="7208664"/>
              <a:chExt cx="7036593" cy="2230246"/>
            </a:xfrm>
          </p:grpSpPr>
          <p:grpSp>
            <p:nvGrpSpPr>
              <p:cNvPr id="19" name="Group 19"/>
              <p:cNvGrpSpPr/>
              <p:nvPr/>
            </p:nvGrpSpPr>
            <p:grpSpPr>
              <a:xfrm>
                <a:off x="448507" y="7227349"/>
                <a:ext cx="7036593" cy="2211561"/>
                <a:chOff x="0" y="0"/>
                <a:chExt cx="9382124" cy="2948748"/>
              </a:xfrm>
            </p:grpSpPr>
            <p:sp>
              <p:nvSpPr>
                <p:cNvPr id="20" name="Freeform 20"/>
                <p:cNvSpPr/>
                <p:nvPr/>
              </p:nvSpPr>
              <p:spPr>
                <a:xfrm>
                  <a:off x="0" y="0"/>
                  <a:ext cx="9382125" cy="2948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2125" h="2948813">
                      <a:moveTo>
                        <a:pt x="0" y="491490"/>
                      </a:moveTo>
                      <a:cubicBezTo>
                        <a:pt x="0" y="220091"/>
                        <a:pt x="220091" y="0"/>
                        <a:pt x="491490" y="0"/>
                      </a:cubicBezTo>
                      <a:lnTo>
                        <a:pt x="8890635" y="0"/>
                      </a:lnTo>
                      <a:cubicBezTo>
                        <a:pt x="9162034" y="0"/>
                        <a:pt x="9382125" y="220091"/>
                        <a:pt x="9382125" y="491490"/>
                      </a:cubicBezTo>
                      <a:lnTo>
                        <a:pt x="9382125" y="2457323"/>
                      </a:lnTo>
                      <a:cubicBezTo>
                        <a:pt x="9382125" y="2728722"/>
                        <a:pt x="9162034" y="2948813"/>
                        <a:pt x="8890635" y="2948813"/>
                      </a:cubicBezTo>
                      <a:lnTo>
                        <a:pt x="491490" y="2948813"/>
                      </a:lnTo>
                      <a:cubicBezTo>
                        <a:pt x="220091" y="2948813"/>
                        <a:pt x="0" y="2728722"/>
                        <a:pt x="0" y="2457323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4826DC">
                        <a:alpha val="100000"/>
                      </a:srgbClr>
                    </a:gs>
                    <a:gs pos="3000">
                      <a:srgbClr val="4D26DC">
                        <a:alpha val="100000"/>
                      </a:srgbClr>
                    </a:gs>
                    <a:gs pos="32000">
                      <a:srgbClr val="7226DE">
                        <a:alpha val="100000"/>
                      </a:srgbClr>
                    </a:gs>
                    <a:gs pos="58000">
                      <a:srgbClr val="8D27E0">
                        <a:alpha val="100000"/>
                      </a:srgbClr>
                    </a:gs>
                    <a:gs pos="82000">
                      <a:srgbClr val="9D27E1">
                        <a:alpha val="100000"/>
                      </a:srgbClr>
                    </a:gs>
                    <a:gs pos="100000">
                      <a:srgbClr val="A327E1">
                        <a:alpha val="100000"/>
                      </a:srgbClr>
                    </a:gs>
                  </a:gsLst>
                  <a:lin ang="0"/>
                </a:gra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1" name="Group 21"/>
              <p:cNvGrpSpPr/>
              <p:nvPr/>
            </p:nvGrpSpPr>
            <p:grpSpPr>
              <a:xfrm>
                <a:off x="592038" y="7208664"/>
                <a:ext cx="6581966" cy="2068686"/>
                <a:chOff x="0" y="0"/>
                <a:chExt cx="8775954" cy="2758248"/>
              </a:xfrm>
            </p:grpSpPr>
            <p:sp>
              <p:nvSpPr>
                <p:cNvPr id="22" name="Freeform 22"/>
                <p:cNvSpPr/>
                <p:nvPr/>
              </p:nvSpPr>
              <p:spPr>
                <a:xfrm>
                  <a:off x="0" y="0"/>
                  <a:ext cx="8775954" cy="2758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954" h="2758313">
                      <a:moveTo>
                        <a:pt x="0" y="459740"/>
                      </a:moveTo>
                      <a:cubicBezTo>
                        <a:pt x="0" y="205867"/>
                        <a:pt x="205867" y="0"/>
                        <a:pt x="459740" y="0"/>
                      </a:cubicBezTo>
                      <a:lnTo>
                        <a:pt x="8316214" y="0"/>
                      </a:lnTo>
                      <a:cubicBezTo>
                        <a:pt x="8570087" y="0"/>
                        <a:pt x="8775954" y="205867"/>
                        <a:pt x="8775954" y="459740"/>
                      </a:cubicBezTo>
                      <a:lnTo>
                        <a:pt x="8775954" y="2298573"/>
                      </a:lnTo>
                      <a:cubicBezTo>
                        <a:pt x="8775954" y="2552446"/>
                        <a:pt x="8570087" y="2758313"/>
                        <a:pt x="8316214" y="2758313"/>
                      </a:cubicBezTo>
                      <a:lnTo>
                        <a:pt x="459740" y="2758313"/>
                      </a:lnTo>
                      <a:cubicBezTo>
                        <a:pt x="205867" y="2758313"/>
                        <a:pt x="0" y="2552446"/>
                        <a:pt x="0" y="22985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23" name="TextBox 23"/>
            <p:cNvSpPr txBox="1"/>
            <p:nvPr/>
          </p:nvSpPr>
          <p:spPr>
            <a:xfrm>
              <a:off x="0" y="6700190"/>
              <a:ext cx="5773333" cy="3143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80"/>
                </a:lnSpc>
                <a:spcBef>
                  <a:spcPct val="0"/>
                </a:spcBef>
              </a:pPr>
              <a:r>
                <a:rPr lang="en-US" sz="2067" dirty="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Managing High Inquiry Volumes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80923" y="7497233"/>
              <a:ext cx="6134815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9"/>
                </a:lnSpc>
              </a:pPr>
              <a:r>
                <a:rPr lang="en-US" sz="2199" dirty="0">
                  <a:solidFill>
                    <a:srgbClr val="26262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High volume strains resources, delays responses, and increases errors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1B54EB7-6FBE-9504-5D78-1F4AF14F323C}"/>
              </a:ext>
            </a:extLst>
          </p:cNvPr>
          <p:cNvGrpSpPr/>
          <p:nvPr/>
        </p:nvGrpSpPr>
        <p:grpSpPr>
          <a:xfrm>
            <a:off x="10938947" y="6822902"/>
            <a:ext cx="6420159" cy="1786524"/>
            <a:chOff x="10938947" y="6822902"/>
            <a:chExt cx="6420159" cy="178652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6AA9C31-5A80-07D6-C349-352782CA1C1A}"/>
                </a:ext>
              </a:extLst>
            </p:cNvPr>
            <p:cNvGrpSpPr/>
            <p:nvPr/>
          </p:nvGrpSpPr>
          <p:grpSpPr>
            <a:xfrm>
              <a:off x="10938947" y="7370225"/>
              <a:ext cx="6206053" cy="1239201"/>
              <a:chOff x="10938946" y="7370224"/>
              <a:chExt cx="7036593" cy="2211561"/>
            </a:xfrm>
          </p:grpSpPr>
          <p:grpSp>
            <p:nvGrpSpPr>
              <p:cNvPr id="26" name="Group 26"/>
              <p:cNvGrpSpPr/>
              <p:nvPr/>
            </p:nvGrpSpPr>
            <p:grpSpPr>
              <a:xfrm>
                <a:off x="10938946" y="7370224"/>
                <a:ext cx="7036593" cy="2211561"/>
                <a:chOff x="0" y="0"/>
                <a:chExt cx="9382124" cy="2948748"/>
              </a:xfrm>
            </p:grpSpPr>
            <p:sp>
              <p:nvSpPr>
                <p:cNvPr id="27" name="Freeform 27"/>
                <p:cNvSpPr/>
                <p:nvPr/>
              </p:nvSpPr>
              <p:spPr>
                <a:xfrm>
                  <a:off x="0" y="0"/>
                  <a:ext cx="9382125" cy="2948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2125" h="2948813">
                      <a:moveTo>
                        <a:pt x="0" y="491490"/>
                      </a:moveTo>
                      <a:cubicBezTo>
                        <a:pt x="0" y="220091"/>
                        <a:pt x="220091" y="0"/>
                        <a:pt x="491490" y="0"/>
                      </a:cubicBezTo>
                      <a:lnTo>
                        <a:pt x="8890635" y="0"/>
                      </a:lnTo>
                      <a:cubicBezTo>
                        <a:pt x="9162034" y="0"/>
                        <a:pt x="9382125" y="220091"/>
                        <a:pt x="9382125" y="491490"/>
                      </a:cubicBezTo>
                      <a:lnTo>
                        <a:pt x="9382125" y="2457323"/>
                      </a:lnTo>
                      <a:cubicBezTo>
                        <a:pt x="9382125" y="2728722"/>
                        <a:pt x="9162034" y="2948813"/>
                        <a:pt x="8890635" y="2948813"/>
                      </a:cubicBezTo>
                      <a:lnTo>
                        <a:pt x="491490" y="2948813"/>
                      </a:lnTo>
                      <a:cubicBezTo>
                        <a:pt x="220091" y="2948813"/>
                        <a:pt x="0" y="2728722"/>
                        <a:pt x="0" y="2457323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4826DC">
                        <a:alpha val="100000"/>
                      </a:srgbClr>
                    </a:gs>
                    <a:gs pos="3000">
                      <a:srgbClr val="4D26DC">
                        <a:alpha val="100000"/>
                      </a:srgbClr>
                    </a:gs>
                    <a:gs pos="32000">
                      <a:srgbClr val="7226DE">
                        <a:alpha val="100000"/>
                      </a:srgbClr>
                    </a:gs>
                    <a:gs pos="58000">
                      <a:srgbClr val="8D27E0">
                        <a:alpha val="100000"/>
                      </a:srgbClr>
                    </a:gs>
                    <a:gs pos="82000">
                      <a:srgbClr val="9D27E1">
                        <a:alpha val="100000"/>
                      </a:srgbClr>
                    </a:gs>
                    <a:gs pos="100000">
                      <a:srgbClr val="A327E1">
                        <a:alpha val="100000"/>
                      </a:srgbClr>
                    </a:gs>
                  </a:gsLst>
                  <a:lin ang="0"/>
                </a:gra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" name="Group 28"/>
              <p:cNvGrpSpPr/>
              <p:nvPr/>
            </p:nvGrpSpPr>
            <p:grpSpPr>
              <a:xfrm>
                <a:off x="11034934" y="7370224"/>
                <a:ext cx="6581966" cy="2068686"/>
                <a:chOff x="0" y="0"/>
                <a:chExt cx="8775954" cy="2758248"/>
              </a:xfrm>
            </p:grpSpPr>
            <p:sp>
              <p:nvSpPr>
                <p:cNvPr id="29" name="Freeform 29"/>
                <p:cNvSpPr/>
                <p:nvPr/>
              </p:nvSpPr>
              <p:spPr>
                <a:xfrm>
                  <a:off x="0" y="0"/>
                  <a:ext cx="8775954" cy="2758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954" h="2758313">
                      <a:moveTo>
                        <a:pt x="0" y="459740"/>
                      </a:moveTo>
                      <a:cubicBezTo>
                        <a:pt x="0" y="205867"/>
                        <a:pt x="205867" y="0"/>
                        <a:pt x="459740" y="0"/>
                      </a:cubicBezTo>
                      <a:lnTo>
                        <a:pt x="8316214" y="0"/>
                      </a:lnTo>
                      <a:cubicBezTo>
                        <a:pt x="8570087" y="0"/>
                        <a:pt x="8775954" y="205867"/>
                        <a:pt x="8775954" y="459740"/>
                      </a:cubicBezTo>
                      <a:lnTo>
                        <a:pt x="8775954" y="2298573"/>
                      </a:lnTo>
                      <a:cubicBezTo>
                        <a:pt x="8775954" y="2552446"/>
                        <a:pt x="8570087" y="2758313"/>
                        <a:pt x="8316214" y="2758313"/>
                      </a:cubicBezTo>
                      <a:lnTo>
                        <a:pt x="459740" y="2758313"/>
                      </a:lnTo>
                      <a:cubicBezTo>
                        <a:pt x="205867" y="2758313"/>
                        <a:pt x="0" y="2552446"/>
                        <a:pt x="0" y="22985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30" name="TextBox 30"/>
            <p:cNvSpPr txBox="1"/>
            <p:nvPr/>
          </p:nvSpPr>
          <p:spPr>
            <a:xfrm>
              <a:off x="11034934" y="6822902"/>
              <a:ext cx="4130397" cy="31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80"/>
                </a:lnSpc>
                <a:spcBef>
                  <a:spcPct val="0"/>
                </a:spcBef>
              </a:pPr>
              <a:r>
                <a:rPr lang="en-US" sz="2067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Providing Real-time Guidance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1224291" y="7589669"/>
              <a:ext cx="6134815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39"/>
                </a:lnSpc>
              </a:pPr>
              <a:r>
                <a:rPr lang="en-US" sz="2199" dirty="0">
                  <a:solidFill>
                    <a:srgbClr val="26262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Delayed advice leads to missed opportunities and lower satisfaction</a:t>
              </a:r>
            </a:p>
          </p:txBody>
        </p:sp>
      </p:grpSp>
      <p:sp>
        <p:nvSpPr>
          <p:cNvPr id="33" name="Freeform 33" descr="AI-Driven Chatbots - Tech Xpertz"/>
          <p:cNvSpPr/>
          <p:nvPr/>
        </p:nvSpPr>
        <p:spPr>
          <a:xfrm>
            <a:off x="7406387" y="3777806"/>
            <a:ext cx="2694074" cy="3632283"/>
          </a:xfrm>
          <a:custGeom>
            <a:avLst/>
            <a:gdLst/>
            <a:ahLst/>
            <a:cxnLst/>
            <a:rect l="l" t="t" r="r" b="b"/>
            <a:pathLst>
              <a:path w="2694074" h="3632283">
                <a:moveTo>
                  <a:pt x="0" y="0"/>
                </a:moveTo>
                <a:lnTo>
                  <a:pt x="2694074" y="0"/>
                </a:lnTo>
                <a:lnTo>
                  <a:pt x="2694074" y="3632283"/>
                </a:lnTo>
                <a:lnTo>
                  <a:pt x="0" y="36322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7A3766-63E4-11F0-4C71-5FCC5561F694}"/>
              </a:ext>
            </a:extLst>
          </p:cNvPr>
          <p:cNvSpPr txBox="1"/>
          <p:nvPr/>
        </p:nvSpPr>
        <p:spPr>
          <a:xfrm>
            <a:off x="7421172" y="1154353"/>
            <a:ext cx="2942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Current Challenges</a:t>
            </a:r>
          </a:p>
        </p:txBody>
      </p:sp>
      <p:pic>
        <p:nvPicPr>
          <p:cNvPr id="24" name="Picture 2" descr="img">
            <a:extLst>
              <a:ext uri="{FF2B5EF4-FFF2-40B4-BE49-F238E27FC236}">
                <a16:creationId xmlns:a16="http://schemas.microsoft.com/office/drawing/2014/main" id="{B70160CD-7CC4-4470-5140-0B75E0E1D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"/>
            <a:ext cx="2629665" cy="130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79674" y="-4977094"/>
            <a:ext cx="12682702" cy="12682702"/>
          </a:xfrm>
          <a:custGeom>
            <a:avLst/>
            <a:gdLst/>
            <a:ahLst/>
            <a:cxnLst/>
            <a:rect l="l" t="t" r="r" b="b"/>
            <a:pathLst>
              <a:path w="12682702" h="12682702">
                <a:moveTo>
                  <a:pt x="0" y="0"/>
                </a:moveTo>
                <a:lnTo>
                  <a:pt x="12682702" y="0"/>
                </a:lnTo>
                <a:lnTo>
                  <a:pt x="12682702" y="12682702"/>
                </a:lnTo>
                <a:lnTo>
                  <a:pt x="0" y="12682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2700000">
            <a:off x="7948263" y="9196788"/>
            <a:ext cx="1897398" cy="1897398"/>
            <a:chOff x="0" y="0"/>
            <a:chExt cx="2529864" cy="25298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29840" cy="2529840"/>
            </a:xfrm>
            <a:custGeom>
              <a:avLst/>
              <a:gdLst/>
              <a:ahLst/>
              <a:cxnLst/>
              <a:rect l="l" t="t" r="r" b="b"/>
              <a:pathLst>
                <a:path w="2529840" h="2529840">
                  <a:moveTo>
                    <a:pt x="124460" y="124460"/>
                  </a:moveTo>
                  <a:cubicBezTo>
                    <a:pt x="201422" y="47625"/>
                    <a:pt x="307594" y="0"/>
                    <a:pt x="424942" y="0"/>
                  </a:cubicBezTo>
                  <a:lnTo>
                    <a:pt x="2124964" y="0"/>
                  </a:lnTo>
                  <a:cubicBezTo>
                    <a:pt x="2300986" y="0"/>
                    <a:pt x="2451989" y="107061"/>
                    <a:pt x="2516505" y="259588"/>
                  </a:cubicBezTo>
                  <a:lnTo>
                    <a:pt x="2529840" y="302514"/>
                  </a:lnTo>
                  <a:lnTo>
                    <a:pt x="302514" y="2529840"/>
                  </a:lnTo>
                  <a:lnTo>
                    <a:pt x="259588" y="2516505"/>
                  </a:lnTo>
                  <a:cubicBezTo>
                    <a:pt x="107061" y="2451989"/>
                    <a:pt x="0" y="2300986"/>
                    <a:pt x="0" y="2124964"/>
                  </a:cubicBezTo>
                  <a:lnTo>
                    <a:pt x="0" y="424942"/>
                  </a:lnTo>
                  <a:cubicBezTo>
                    <a:pt x="0" y="307594"/>
                    <a:pt x="47625" y="201422"/>
                    <a:pt x="124460" y="124460"/>
                  </a:cubicBezTo>
                  <a:close/>
                </a:path>
              </a:pathLst>
            </a:custGeom>
            <a:solidFill>
              <a:srgbClr val="FFFFFF">
                <a:alpha val="7843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636627" y="3389808"/>
            <a:ext cx="6971254" cy="6387872"/>
          </a:xfrm>
          <a:custGeom>
            <a:avLst/>
            <a:gdLst/>
            <a:ahLst/>
            <a:cxnLst/>
            <a:rect l="l" t="t" r="r" b="b"/>
            <a:pathLst>
              <a:path w="6971254" h="6387872">
                <a:moveTo>
                  <a:pt x="0" y="0"/>
                </a:moveTo>
                <a:lnTo>
                  <a:pt x="6971254" y="0"/>
                </a:lnTo>
                <a:lnTo>
                  <a:pt x="6971254" y="6387873"/>
                </a:lnTo>
                <a:lnTo>
                  <a:pt x="0" y="63878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2650824">
            <a:off x="1419564" y="3445466"/>
            <a:ext cx="5048268" cy="5048268"/>
            <a:chOff x="0" y="0"/>
            <a:chExt cx="6731024" cy="67310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31000" cy="6731127"/>
            </a:xfrm>
            <a:custGeom>
              <a:avLst/>
              <a:gdLst/>
              <a:ahLst/>
              <a:cxnLst/>
              <a:rect l="l" t="t" r="r" b="b"/>
              <a:pathLst>
                <a:path w="6731000" h="6731127">
                  <a:moveTo>
                    <a:pt x="0" y="1121918"/>
                  </a:moveTo>
                  <a:cubicBezTo>
                    <a:pt x="0" y="502285"/>
                    <a:pt x="502285" y="0"/>
                    <a:pt x="1121918" y="0"/>
                  </a:cubicBezTo>
                  <a:lnTo>
                    <a:pt x="5609209" y="0"/>
                  </a:lnTo>
                  <a:cubicBezTo>
                    <a:pt x="6228715" y="0"/>
                    <a:pt x="6731000" y="502285"/>
                    <a:pt x="6731000" y="1121918"/>
                  </a:cubicBezTo>
                  <a:lnTo>
                    <a:pt x="6731000" y="5609209"/>
                  </a:lnTo>
                  <a:cubicBezTo>
                    <a:pt x="6731000" y="6228842"/>
                    <a:pt x="6228715" y="6731127"/>
                    <a:pt x="5609082" y="6731127"/>
                  </a:cubicBezTo>
                  <a:lnTo>
                    <a:pt x="1121918" y="6731127"/>
                  </a:lnTo>
                  <a:cubicBezTo>
                    <a:pt x="502285" y="6731000"/>
                    <a:pt x="0" y="6228715"/>
                    <a:pt x="0" y="5609209"/>
                  </a:cubicBezTo>
                  <a:close/>
                </a:path>
              </a:pathLst>
            </a:custGeom>
            <a:gradFill rotWithShape="1">
              <a:gsLst>
                <a:gs pos="0">
                  <a:srgbClr val="4826DC">
                    <a:alpha val="100000"/>
                  </a:srgbClr>
                </a:gs>
                <a:gs pos="6000">
                  <a:srgbClr val="5826DD">
                    <a:alpha val="100000"/>
                  </a:srgbClr>
                </a:gs>
                <a:gs pos="20000">
                  <a:srgbClr val="7326DE">
                    <a:alpha val="100000"/>
                  </a:srgbClr>
                </a:gs>
                <a:gs pos="35000">
                  <a:srgbClr val="8827E0">
                    <a:alpha val="100000"/>
                  </a:srgbClr>
                </a:gs>
                <a:gs pos="52000">
                  <a:srgbClr val="8827E0">
                    <a:alpha val="100000"/>
                  </a:srgbClr>
                </a:gs>
                <a:gs pos="71000">
                  <a:srgbClr val="A027E1">
                    <a:alpha val="100000"/>
                  </a:srgbClr>
                </a:gs>
                <a:gs pos="100000">
                  <a:srgbClr val="A027E1">
                    <a:alpha val="100000"/>
                  </a:srgbClr>
                </a:gs>
              </a:gsLst>
              <a:lin ang="4627907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973406" y="3017932"/>
            <a:ext cx="5717858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Solution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73406" y="3941262"/>
            <a:ext cx="6476394" cy="3070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2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 Sales Chatbot using Advanced techniques to understand Clients needs and fulfil it based on Banque Data integrated with many tools to enhance User Experiences.</a:t>
            </a:r>
          </a:p>
        </p:txBody>
      </p:sp>
      <p:sp>
        <p:nvSpPr>
          <p:cNvPr id="11" name="Freeform 11" descr="A white and blue robot  Description automatically generated with medium confidence"/>
          <p:cNvSpPr/>
          <p:nvPr/>
        </p:nvSpPr>
        <p:spPr>
          <a:xfrm>
            <a:off x="1476826" y="1032674"/>
            <a:ext cx="7027712" cy="8887504"/>
          </a:xfrm>
          <a:custGeom>
            <a:avLst/>
            <a:gdLst/>
            <a:ahLst/>
            <a:cxnLst/>
            <a:rect l="l" t="t" r="r" b="b"/>
            <a:pathLst>
              <a:path w="7027712" h="8887504">
                <a:moveTo>
                  <a:pt x="0" y="0"/>
                </a:moveTo>
                <a:lnTo>
                  <a:pt x="7027711" y="0"/>
                </a:lnTo>
                <a:lnTo>
                  <a:pt x="7027711" y="8887504"/>
                </a:lnTo>
                <a:lnTo>
                  <a:pt x="0" y="8887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2" name="Picture 2" descr="img">
            <a:extLst>
              <a:ext uri="{FF2B5EF4-FFF2-40B4-BE49-F238E27FC236}">
                <a16:creationId xmlns:a16="http://schemas.microsoft.com/office/drawing/2014/main" id="{5A35D552-E3C1-1D81-1C4E-EEE46AFB6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"/>
            <a:ext cx="2629665" cy="130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8046" y="3848100"/>
            <a:ext cx="9220200" cy="17679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48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 System &amp; </a:t>
            </a:r>
          </a:p>
          <a:p>
            <a:pPr algn="l">
              <a:lnSpc>
                <a:spcPts val="7200"/>
              </a:lnSpc>
            </a:pPr>
            <a:r>
              <a:rPr lang="en-US" sz="48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Sales Agent?</a:t>
            </a:r>
          </a:p>
        </p:txBody>
      </p:sp>
      <p:grpSp>
        <p:nvGrpSpPr>
          <p:cNvPr id="3" name="Group 3"/>
          <p:cNvGrpSpPr/>
          <p:nvPr/>
        </p:nvGrpSpPr>
        <p:grpSpPr>
          <a:xfrm rot="5400000">
            <a:off x="9665563" y="1664564"/>
            <a:ext cx="10267950" cy="6976923"/>
            <a:chOff x="0" y="0"/>
            <a:chExt cx="13690600" cy="9302564"/>
          </a:xfrm>
        </p:grpSpPr>
        <p:sp>
          <p:nvSpPr>
            <p:cNvPr id="4" name="Freeform 4"/>
            <p:cNvSpPr/>
            <p:nvPr/>
          </p:nvSpPr>
          <p:spPr>
            <a:xfrm>
              <a:off x="-3048" y="-1397"/>
              <a:ext cx="13690600" cy="9557893"/>
            </a:xfrm>
            <a:custGeom>
              <a:avLst/>
              <a:gdLst/>
              <a:ahLst/>
              <a:cxnLst/>
              <a:rect l="l" t="t" r="r" b="b"/>
              <a:pathLst>
                <a:path w="13690600" h="9557893">
                  <a:moveTo>
                    <a:pt x="13690600" y="0"/>
                  </a:moveTo>
                  <a:lnTo>
                    <a:pt x="5522595" y="8536432"/>
                  </a:lnTo>
                  <a:cubicBezTo>
                    <a:pt x="4544822" y="9557893"/>
                    <a:pt x="2959481" y="9557893"/>
                    <a:pt x="1981708" y="8536432"/>
                  </a:cubicBezTo>
                  <a:lnTo>
                    <a:pt x="0" y="6464935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4826DC">
                    <a:alpha val="100000"/>
                  </a:srgbClr>
                </a:gs>
                <a:gs pos="3000">
                  <a:srgbClr val="4D26DC">
                    <a:alpha val="100000"/>
                  </a:srgbClr>
                </a:gs>
                <a:gs pos="32000">
                  <a:srgbClr val="7226DE">
                    <a:alpha val="100000"/>
                  </a:srgbClr>
                </a:gs>
                <a:gs pos="58000">
                  <a:srgbClr val="8D27E0">
                    <a:alpha val="100000"/>
                  </a:srgbClr>
                </a:gs>
                <a:gs pos="82000">
                  <a:srgbClr val="9D27E1">
                    <a:alpha val="100000"/>
                  </a:srgbClr>
                </a:gs>
                <a:gs pos="100000">
                  <a:srgbClr val="A327E1">
                    <a:alpha val="100000"/>
                  </a:srgbClr>
                </a:gs>
              </a:gsLst>
              <a:lin ang="162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 descr="Chatbot 3D Icon download in PNG, OBJ or Blend format"/>
          <p:cNvSpPr/>
          <p:nvPr/>
        </p:nvSpPr>
        <p:spPr>
          <a:xfrm>
            <a:off x="9677400" y="952500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2" descr="img">
            <a:extLst>
              <a:ext uri="{FF2B5EF4-FFF2-40B4-BE49-F238E27FC236}">
                <a16:creationId xmlns:a16="http://schemas.microsoft.com/office/drawing/2014/main" id="{D8645E04-370A-A04E-ABA1-6022071B2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"/>
            <a:ext cx="2629665" cy="130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 descr="Manteio - Innovate-Solution-Support"/>
          <p:cNvSpPr/>
          <p:nvPr/>
        </p:nvSpPr>
        <p:spPr>
          <a:xfrm>
            <a:off x="10583534" y="1723034"/>
            <a:ext cx="7704466" cy="7510242"/>
          </a:xfrm>
          <a:custGeom>
            <a:avLst/>
            <a:gdLst/>
            <a:ahLst/>
            <a:cxnLst/>
            <a:rect l="l" t="t" r="r" b="b"/>
            <a:pathLst>
              <a:path w="7704466" h="7510242">
                <a:moveTo>
                  <a:pt x="0" y="0"/>
                </a:moveTo>
                <a:lnTo>
                  <a:pt x="7704466" y="0"/>
                </a:lnTo>
                <a:lnTo>
                  <a:pt x="7704466" y="7510242"/>
                </a:lnTo>
                <a:lnTo>
                  <a:pt x="0" y="7510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1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A0A742-942E-1415-CE45-F068283F9C69}"/>
              </a:ext>
            </a:extLst>
          </p:cNvPr>
          <p:cNvGrpSpPr/>
          <p:nvPr/>
        </p:nvGrpSpPr>
        <p:grpSpPr>
          <a:xfrm>
            <a:off x="825507" y="1754428"/>
            <a:ext cx="8199377" cy="2744706"/>
            <a:chOff x="792223" y="1723034"/>
            <a:chExt cx="8199377" cy="2744706"/>
          </a:xfrm>
        </p:grpSpPr>
        <p:grpSp>
          <p:nvGrpSpPr>
            <p:cNvPr id="6" name="Group 6"/>
            <p:cNvGrpSpPr/>
            <p:nvPr/>
          </p:nvGrpSpPr>
          <p:grpSpPr>
            <a:xfrm>
              <a:off x="792223" y="1723034"/>
              <a:ext cx="8199377" cy="2744706"/>
              <a:chOff x="0" y="0"/>
              <a:chExt cx="9382124" cy="294874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382125" cy="2948813"/>
              </a:xfrm>
              <a:custGeom>
                <a:avLst/>
                <a:gdLst/>
                <a:ahLst/>
                <a:cxnLst/>
                <a:rect l="l" t="t" r="r" b="b"/>
                <a:pathLst>
                  <a:path w="9382125" h="2948813">
                    <a:moveTo>
                      <a:pt x="0" y="491490"/>
                    </a:moveTo>
                    <a:cubicBezTo>
                      <a:pt x="0" y="220091"/>
                      <a:pt x="220091" y="0"/>
                      <a:pt x="491490" y="0"/>
                    </a:cubicBezTo>
                    <a:lnTo>
                      <a:pt x="8890635" y="0"/>
                    </a:lnTo>
                    <a:cubicBezTo>
                      <a:pt x="9162034" y="0"/>
                      <a:pt x="9382125" y="220091"/>
                      <a:pt x="9382125" y="491490"/>
                    </a:cubicBezTo>
                    <a:lnTo>
                      <a:pt x="9382125" y="2457323"/>
                    </a:lnTo>
                    <a:cubicBezTo>
                      <a:pt x="9382125" y="2728722"/>
                      <a:pt x="9162034" y="2948813"/>
                      <a:pt x="8890635" y="2948813"/>
                    </a:cubicBezTo>
                    <a:lnTo>
                      <a:pt x="491490" y="2948813"/>
                    </a:lnTo>
                    <a:cubicBezTo>
                      <a:pt x="220091" y="2948813"/>
                      <a:pt x="0" y="2728722"/>
                      <a:pt x="0" y="245732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4826DC">
                      <a:alpha val="100000"/>
                    </a:srgbClr>
                  </a:gs>
                  <a:gs pos="3000">
                    <a:srgbClr val="4D26DC">
                      <a:alpha val="100000"/>
                    </a:srgbClr>
                  </a:gs>
                  <a:gs pos="32000">
                    <a:srgbClr val="7226DE">
                      <a:alpha val="100000"/>
                    </a:srgbClr>
                  </a:gs>
                  <a:gs pos="58000">
                    <a:srgbClr val="8D27E0">
                      <a:alpha val="100000"/>
                    </a:srgbClr>
                  </a:gs>
                  <a:gs pos="82000">
                    <a:srgbClr val="9D27E1">
                      <a:alpha val="100000"/>
                    </a:srgbClr>
                  </a:gs>
                  <a:gs pos="100000">
                    <a:srgbClr val="A327E1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7F0C86C-C4C0-8C80-F43A-4165DEE30280}"/>
                </a:ext>
              </a:extLst>
            </p:cNvPr>
            <p:cNvGrpSpPr/>
            <p:nvPr/>
          </p:nvGrpSpPr>
          <p:grpSpPr>
            <a:xfrm>
              <a:off x="817764" y="1809949"/>
              <a:ext cx="8021436" cy="2495352"/>
              <a:chOff x="817764" y="1809949"/>
              <a:chExt cx="8021436" cy="2495352"/>
            </a:xfrm>
          </p:grpSpPr>
          <p:grpSp>
            <p:nvGrpSpPr>
              <p:cNvPr id="8" name="Group 8"/>
              <p:cNvGrpSpPr/>
              <p:nvPr/>
            </p:nvGrpSpPr>
            <p:grpSpPr>
              <a:xfrm>
                <a:off x="817764" y="1809949"/>
                <a:ext cx="8021436" cy="2495352"/>
                <a:chOff x="0" y="0"/>
                <a:chExt cx="9124780" cy="2758248"/>
              </a:xfrm>
            </p:grpSpPr>
            <p:sp>
              <p:nvSpPr>
                <p:cNvPr id="9" name="Freeform 9"/>
                <p:cNvSpPr/>
                <p:nvPr/>
              </p:nvSpPr>
              <p:spPr>
                <a:xfrm>
                  <a:off x="0" y="0"/>
                  <a:ext cx="9124781" cy="2758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4781" h="2758313">
                      <a:moveTo>
                        <a:pt x="0" y="459740"/>
                      </a:moveTo>
                      <a:cubicBezTo>
                        <a:pt x="0" y="205867"/>
                        <a:pt x="214050" y="0"/>
                        <a:pt x="478014" y="0"/>
                      </a:cubicBezTo>
                      <a:lnTo>
                        <a:pt x="8646767" y="0"/>
                      </a:lnTo>
                      <a:cubicBezTo>
                        <a:pt x="8910731" y="0"/>
                        <a:pt x="9124781" y="205867"/>
                        <a:pt x="9124781" y="459740"/>
                      </a:cubicBezTo>
                      <a:lnTo>
                        <a:pt x="9124781" y="2298573"/>
                      </a:lnTo>
                      <a:cubicBezTo>
                        <a:pt x="9124781" y="2552446"/>
                        <a:pt x="8910731" y="2758313"/>
                        <a:pt x="8646767" y="2758313"/>
                      </a:cubicBezTo>
                      <a:lnTo>
                        <a:pt x="478014" y="2758313"/>
                      </a:lnTo>
                      <a:cubicBezTo>
                        <a:pt x="214050" y="2758313"/>
                        <a:pt x="0" y="2552446"/>
                        <a:pt x="0" y="22985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" name="TextBox 11"/>
              <p:cNvSpPr txBox="1"/>
              <p:nvPr/>
            </p:nvSpPr>
            <p:spPr>
              <a:xfrm>
                <a:off x="1273676" y="2177792"/>
                <a:ext cx="7096114" cy="1830822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3574"/>
                  </a:lnSpc>
                </a:pPr>
                <a:r>
                  <a:rPr lang="en-US" sz="2978" dirty="0">
                    <a:solidFill>
                      <a:srgbClr val="262626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Recommendation System</a:t>
                </a:r>
              </a:p>
              <a:p>
                <a:pPr algn="just">
                  <a:lnSpc>
                    <a:spcPts val="2680"/>
                  </a:lnSpc>
                </a:pPr>
                <a:r>
                  <a:rPr lang="en-US" sz="2233" dirty="0">
                    <a:solidFill>
                      <a:srgbClr val="262626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An algorithm-based tool that analyzes user behavior, preferences, and interactions to suggest products, services, or content that the user might find valuable.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DD7D95-343C-706A-6F8F-8AF074C0E321}"/>
              </a:ext>
            </a:extLst>
          </p:cNvPr>
          <p:cNvGrpSpPr/>
          <p:nvPr/>
        </p:nvGrpSpPr>
        <p:grpSpPr>
          <a:xfrm>
            <a:off x="851048" y="5143500"/>
            <a:ext cx="8437609" cy="2744706"/>
            <a:chOff x="706391" y="5143500"/>
            <a:chExt cx="8437609" cy="27447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9918694-28B4-DAA6-7206-10DC5365655B}"/>
                </a:ext>
              </a:extLst>
            </p:cNvPr>
            <p:cNvGrpSpPr/>
            <p:nvPr/>
          </p:nvGrpSpPr>
          <p:grpSpPr>
            <a:xfrm>
              <a:off x="706391" y="5143500"/>
              <a:ext cx="8437609" cy="2744706"/>
              <a:chOff x="706391" y="5143500"/>
              <a:chExt cx="8732723" cy="2744706"/>
            </a:xfrm>
          </p:grpSpPr>
          <p:grpSp>
            <p:nvGrpSpPr>
              <p:cNvPr id="2" name="Group 2"/>
              <p:cNvGrpSpPr/>
              <p:nvPr/>
            </p:nvGrpSpPr>
            <p:grpSpPr>
              <a:xfrm>
                <a:off x="706391" y="5143500"/>
                <a:ext cx="8732723" cy="2744645"/>
                <a:chOff x="0" y="0"/>
                <a:chExt cx="9382124" cy="2948748"/>
              </a:xfrm>
            </p:grpSpPr>
            <p:sp>
              <p:nvSpPr>
                <p:cNvPr id="3" name="Freeform 3"/>
                <p:cNvSpPr/>
                <p:nvPr/>
              </p:nvSpPr>
              <p:spPr>
                <a:xfrm>
                  <a:off x="0" y="0"/>
                  <a:ext cx="9382125" cy="2948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2125" h="2948813">
                      <a:moveTo>
                        <a:pt x="0" y="491490"/>
                      </a:moveTo>
                      <a:cubicBezTo>
                        <a:pt x="0" y="220091"/>
                        <a:pt x="220091" y="0"/>
                        <a:pt x="491490" y="0"/>
                      </a:cubicBezTo>
                      <a:lnTo>
                        <a:pt x="8890635" y="0"/>
                      </a:lnTo>
                      <a:cubicBezTo>
                        <a:pt x="9162034" y="0"/>
                        <a:pt x="9382125" y="220091"/>
                        <a:pt x="9382125" y="491490"/>
                      </a:cubicBezTo>
                      <a:lnTo>
                        <a:pt x="9382125" y="2457323"/>
                      </a:lnTo>
                      <a:cubicBezTo>
                        <a:pt x="9382125" y="2728722"/>
                        <a:pt x="9162034" y="2948813"/>
                        <a:pt x="8890635" y="2948813"/>
                      </a:cubicBezTo>
                      <a:lnTo>
                        <a:pt x="491490" y="2948813"/>
                      </a:lnTo>
                      <a:cubicBezTo>
                        <a:pt x="220091" y="2948813"/>
                        <a:pt x="0" y="2728722"/>
                        <a:pt x="0" y="2457323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4826DC">
                        <a:alpha val="100000"/>
                      </a:srgbClr>
                    </a:gs>
                    <a:gs pos="3000">
                      <a:srgbClr val="4D26DC">
                        <a:alpha val="100000"/>
                      </a:srgbClr>
                    </a:gs>
                    <a:gs pos="32000">
                      <a:srgbClr val="7226DE">
                        <a:alpha val="100000"/>
                      </a:srgbClr>
                    </a:gs>
                    <a:gs pos="58000">
                      <a:srgbClr val="8D27E0">
                        <a:alpha val="100000"/>
                      </a:srgbClr>
                    </a:gs>
                    <a:gs pos="82000">
                      <a:srgbClr val="9D27E1">
                        <a:alpha val="100000"/>
                      </a:srgbClr>
                    </a:gs>
                    <a:gs pos="100000">
                      <a:srgbClr val="A327E1">
                        <a:alpha val="100000"/>
                      </a:srgbClr>
                    </a:gs>
                  </a:gsLst>
                  <a:lin ang="0"/>
                </a:gra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" name="Group 4"/>
              <p:cNvGrpSpPr/>
              <p:nvPr/>
            </p:nvGrpSpPr>
            <p:grpSpPr>
              <a:xfrm>
                <a:off x="884098" y="5320814"/>
                <a:ext cx="8555016" cy="2567392"/>
                <a:chOff x="0" y="0"/>
                <a:chExt cx="9191203" cy="2758314"/>
              </a:xfrm>
            </p:grpSpPr>
            <p:sp>
              <p:nvSpPr>
                <p:cNvPr id="5" name="Freeform 5"/>
                <p:cNvSpPr/>
                <p:nvPr/>
              </p:nvSpPr>
              <p:spPr>
                <a:xfrm>
                  <a:off x="0" y="0"/>
                  <a:ext cx="9191203" cy="2758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91203" h="2758313">
                      <a:moveTo>
                        <a:pt x="0" y="459740"/>
                      </a:moveTo>
                      <a:cubicBezTo>
                        <a:pt x="0" y="205867"/>
                        <a:pt x="215608" y="0"/>
                        <a:pt x="481493" y="0"/>
                      </a:cubicBezTo>
                      <a:lnTo>
                        <a:pt x="8709709" y="0"/>
                      </a:lnTo>
                      <a:cubicBezTo>
                        <a:pt x="8975595" y="0"/>
                        <a:pt x="9191203" y="205867"/>
                        <a:pt x="9191203" y="459740"/>
                      </a:cubicBezTo>
                      <a:lnTo>
                        <a:pt x="9191203" y="2298573"/>
                      </a:lnTo>
                      <a:cubicBezTo>
                        <a:pt x="9191203" y="2552446"/>
                        <a:pt x="8975595" y="2758313"/>
                        <a:pt x="8709709" y="2758313"/>
                      </a:cubicBezTo>
                      <a:lnTo>
                        <a:pt x="481493" y="2758313"/>
                      </a:lnTo>
                      <a:cubicBezTo>
                        <a:pt x="215608" y="2758313"/>
                        <a:pt x="0" y="2552446"/>
                        <a:pt x="0" y="229857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12" name="TextBox 12"/>
            <p:cNvSpPr txBox="1"/>
            <p:nvPr/>
          </p:nvSpPr>
          <p:spPr>
            <a:xfrm>
              <a:off x="1157247" y="5515974"/>
              <a:ext cx="7606552" cy="21770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574"/>
                </a:lnSpc>
              </a:pPr>
              <a:r>
                <a:rPr lang="en-US" sz="2978" dirty="0">
                  <a:solidFill>
                    <a:srgbClr val="26262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AI Sales Agent</a:t>
              </a:r>
            </a:p>
            <a:p>
              <a:pPr algn="just">
                <a:lnSpc>
                  <a:spcPts val="2680"/>
                </a:lnSpc>
              </a:pPr>
              <a:r>
                <a:rPr lang="en-US" sz="2233" dirty="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An AI-driven virtual assistant that engages with customers in real-time. In banking, it guides customers through product selection and purchasing, driving sales and improving satisfaction. </a:t>
              </a:r>
              <a:r>
                <a:rPr lang="en-US" sz="2233" b="1" dirty="0">
                  <a:solidFill>
                    <a:srgbClr val="26262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based on content (Products and FAQs).</a:t>
              </a:r>
            </a:p>
          </p:txBody>
        </p:sp>
      </p:grpSp>
      <p:pic>
        <p:nvPicPr>
          <p:cNvPr id="16" name="Picture 2" descr="img">
            <a:extLst>
              <a:ext uri="{FF2B5EF4-FFF2-40B4-BE49-F238E27FC236}">
                <a16:creationId xmlns:a16="http://schemas.microsoft.com/office/drawing/2014/main" id="{78E6706D-FE41-F946-FE27-487958DFA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"/>
            <a:ext cx="2629665" cy="130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4">
            <a:extLst>
              <a:ext uri="{FF2B5EF4-FFF2-40B4-BE49-F238E27FC236}">
                <a16:creationId xmlns:a16="http://schemas.microsoft.com/office/drawing/2014/main" id="{D8D5C45C-FFE3-FBF1-0E28-7ADEDF0C7D1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rot="4716787">
            <a:off x="8609077" y="2646411"/>
            <a:ext cx="21778784" cy="12696605"/>
            <a:chOff x="0" y="0"/>
            <a:chExt cx="12172778" cy="98676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A0992B2-C71A-F4E2-3DAD-A70F130FFA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26162" y="635"/>
              <a:ext cx="12199366" cy="10163810"/>
            </a:xfrm>
            <a:custGeom>
              <a:avLst/>
              <a:gdLst/>
              <a:ahLst/>
              <a:cxnLst/>
              <a:rect l="l" t="t" r="r" b="b"/>
              <a:pathLst>
                <a:path w="12199366" h="10163810">
                  <a:moveTo>
                    <a:pt x="46609" y="0"/>
                  </a:moveTo>
                  <a:lnTo>
                    <a:pt x="12199366" y="0"/>
                  </a:lnTo>
                  <a:lnTo>
                    <a:pt x="12199366" y="7565263"/>
                  </a:lnTo>
                  <a:lnTo>
                    <a:pt x="5549138" y="9746234"/>
                  </a:lnTo>
                  <a:cubicBezTo>
                    <a:pt x="4274947" y="10163810"/>
                    <a:pt x="2903474" y="9469501"/>
                    <a:pt x="2485644" y="8195437"/>
                  </a:cubicBezTo>
                  <a:lnTo>
                    <a:pt x="148463" y="1068705"/>
                  </a:lnTo>
                  <a:cubicBezTo>
                    <a:pt x="34798" y="724662"/>
                    <a:pt x="0" y="359410"/>
                    <a:pt x="4660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826DC">
                    <a:alpha val="100000"/>
                  </a:srgbClr>
                </a:gs>
                <a:gs pos="3000">
                  <a:srgbClr val="4D26DC">
                    <a:alpha val="100000"/>
                  </a:srgbClr>
                </a:gs>
                <a:gs pos="32000">
                  <a:srgbClr val="7226DE">
                    <a:alpha val="100000"/>
                  </a:srgbClr>
                </a:gs>
                <a:gs pos="58000">
                  <a:srgbClr val="8D27E0">
                    <a:alpha val="100000"/>
                  </a:srgbClr>
                </a:gs>
                <a:gs pos="82000">
                  <a:srgbClr val="9D27E1">
                    <a:alpha val="100000"/>
                  </a:srgbClr>
                </a:gs>
                <a:gs pos="100000">
                  <a:srgbClr val="A327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10">
            <a:extLst>
              <a:ext uri="{FF2B5EF4-FFF2-40B4-BE49-F238E27FC236}">
                <a16:creationId xmlns:a16="http://schemas.microsoft.com/office/drawing/2014/main" id="{10936615-E1AB-22EB-CF83-91D6ED1A21B3}"/>
              </a:ext>
            </a:extLst>
          </p:cNvPr>
          <p:cNvSpPr txBox="1"/>
          <p:nvPr/>
        </p:nvSpPr>
        <p:spPr>
          <a:xfrm>
            <a:off x="1695832" y="1098419"/>
            <a:ext cx="13030200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480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Why Do We Need Them?</a:t>
            </a:r>
          </a:p>
        </p:txBody>
      </p:sp>
      <p:pic>
        <p:nvPicPr>
          <p:cNvPr id="21" name="Picture 2" descr="img">
            <a:extLst>
              <a:ext uri="{FF2B5EF4-FFF2-40B4-BE49-F238E27FC236}">
                <a16:creationId xmlns:a16="http://schemas.microsoft.com/office/drawing/2014/main" id="{3328D847-D081-04D2-B7EE-47C252EAA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"/>
            <a:ext cx="2629665" cy="130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01FEBA9C-B3DA-426E-F5B6-41984BA77DC4}"/>
              </a:ext>
            </a:extLst>
          </p:cNvPr>
          <p:cNvGrpSpPr/>
          <p:nvPr/>
        </p:nvGrpSpPr>
        <p:grpSpPr>
          <a:xfrm>
            <a:off x="1014355" y="2169738"/>
            <a:ext cx="3866406" cy="3399599"/>
            <a:chOff x="798626" y="2727345"/>
            <a:chExt cx="3766155" cy="257746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9EFA7C0-F300-C3A1-91E5-03FA354ABFC0}"/>
                </a:ext>
              </a:extLst>
            </p:cNvPr>
            <p:cNvGrpSpPr/>
            <p:nvPr/>
          </p:nvGrpSpPr>
          <p:grpSpPr>
            <a:xfrm>
              <a:off x="798626" y="2727345"/>
              <a:ext cx="3766155" cy="2577464"/>
              <a:chOff x="960120" y="2602765"/>
              <a:chExt cx="5257800" cy="5846536"/>
            </a:xfrm>
          </p:grpSpPr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619036E7-32D0-475D-59AA-929438972B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0120" y="2602765"/>
                <a:ext cx="5257800" cy="5846536"/>
              </a:xfrm>
              <a:prstGeom prst="round2SameRect">
                <a:avLst>
                  <a:gd name="adj1" fmla="val 16667"/>
                  <a:gd name="adj2" fmla="val 11888"/>
                </a:avLst>
              </a:prstGeom>
              <a:solidFill>
                <a:srgbClr val="FFFFFF">
                  <a:alpha val="9804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4" name="TextBox 10">
                <a:extLst>
                  <a:ext uri="{FF2B5EF4-FFF2-40B4-BE49-F238E27FC236}">
                    <a16:creationId xmlns:a16="http://schemas.microsoft.com/office/drawing/2014/main" id="{C8C116C6-B9EA-1443-7C9E-F3EFC579FC61}"/>
                  </a:ext>
                </a:extLst>
              </p:cNvPr>
              <p:cNvSpPr txBox="1"/>
              <p:nvPr/>
            </p:nvSpPr>
            <p:spPr>
              <a:xfrm>
                <a:off x="2318734" y="7288255"/>
                <a:ext cx="2901596" cy="92910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2000" dirty="0">
                    <a:solidFill>
                      <a:srgbClr val="FFFFFF"/>
                    </a:solidFill>
                    <a:latin typeface="Montserrat" panose="00000500000000000000" pitchFamily="2" charset="0"/>
                    <a:ea typeface="Montserrat Bold"/>
                    <a:cs typeface="Montserrat Bold"/>
                    <a:sym typeface="Montserrat Bold"/>
                  </a:rPr>
                  <a:t>Personalization</a:t>
                </a: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481A346-33FA-B97D-649E-451D6D451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619" y="2922887"/>
              <a:ext cx="3242168" cy="171583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6AD64B0-D47C-B32A-2244-0E97B57E2261}"/>
              </a:ext>
            </a:extLst>
          </p:cNvPr>
          <p:cNvGrpSpPr/>
          <p:nvPr/>
        </p:nvGrpSpPr>
        <p:grpSpPr>
          <a:xfrm>
            <a:off x="1045215" y="6046415"/>
            <a:ext cx="3866406" cy="3689661"/>
            <a:chOff x="805845" y="6276706"/>
            <a:chExt cx="3766155" cy="279738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7FD7070-97A7-1D32-9E80-805FF7BB3B70}"/>
                </a:ext>
              </a:extLst>
            </p:cNvPr>
            <p:cNvGrpSpPr/>
            <p:nvPr/>
          </p:nvGrpSpPr>
          <p:grpSpPr>
            <a:xfrm>
              <a:off x="805845" y="6276706"/>
              <a:ext cx="3766155" cy="2797380"/>
              <a:chOff x="4940092" y="2819402"/>
              <a:chExt cx="3960694" cy="4931407"/>
            </a:xfrm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7709AD89-2E4E-07AA-B4BB-3860F598AC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40092" y="2819402"/>
                <a:ext cx="3960694" cy="4931407"/>
              </a:xfrm>
              <a:prstGeom prst="round2SameRect">
                <a:avLst>
                  <a:gd name="adj1" fmla="val 16667"/>
                  <a:gd name="adj2" fmla="val 11888"/>
                </a:avLst>
              </a:prstGeom>
              <a:solidFill>
                <a:srgbClr val="FFFFFF">
                  <a:alpha val="9804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US" sz="2000" dirty="0"/>
              </a:p>
            </p:txBody>
          </p:sp>
          <p:sp>
            <p:nvSpPr>
              <p:cNvPr id="27" name="TextBox 10">
                <a:extLst>
                  <a:ext uri="{FF2B5EF4-FFF2-40B4-BE49-F238E27FC236}">
                    <a16:creationId xmlns:a16="http://schemas.microsoft.com/office/drawing/2014/main" id="{ACAF277C-A951-9746-E733-1A97B3E2795C}"/>
                  </a:ext>
                </a:extLst>
              </p:cNvPr>
              <p:cNvSpPr txBox="1"/>
              <p:nvPr/>
            </p:nvSpPr>
            <p:spPr>
              <a:xfrm>
                <a:off x="5291785" y="6642947"/>
                <a:ext cx="3538258" cy="938839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sz="2000" dirty="0">
                    <a:solidFill>
                      <a:srgbClr val="FFFFFF"/>
                    </a:solidFill>
                    <a:latin typeface="Montserrat" panose="00000500000000000000" pitchFamily="2" charset="0"/>
                    <a:ea typeface="Montserrat Bold"/>
                    <a:cs typeface="Montserrat Bold"/>
                    <a:sym typeface="Montserrat Bold"/>
                  </a:rPr>
                  <a:t>Increase Sales &amp; Revenue</a:t>
                </a:r>
              </a:p>
            </p:txBody>
          </p: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869DA49-BE4A-D2AC-4033-473BA1CAB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769" y="6529476"/>
              <a:ext cx="3292631" cy="168616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00CEA7-873A-FEBE-5156-2C57A9429DDC}"/>
              </a:ext>
            </a:extLst>
          </p:cNvPr>
          <p:cNvGrpSpPr/>
          <p:nvPr/>
        </p:nvGrpSpPr>
        <p:grpSpPr>
          <a:xfrm>
            <a:off x="6945735" y="2207090"/>
            <a:ext cx="3900365" cy="3532925"/>
            <a:chOff x="5938581" y="2724189"/>
            <a:chExt cx="3799233" cy="267854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AD35836-70BF-55F4-C9EE-D1109B0110DE}"/>
                </a:ext>
              </a:extLst>
            </p:cNvPr>
            <p:cNvGrpSpPr/>
            <p:nvPr/>
          </p:nvGrpSpPr>
          <p:grpSpPr>
            <a:xfrm>
              <a:off x="5938581" y="2724189"/>
              <a:ext cx="3799233" cy="2678548"/>
              <a:chOff x="960120" y="2667000"/>
              <a:chExt cx="5257800" cy="6012880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3723BDFB-9B6A-EA4A-79C7-BA4F595F99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0120" y="2667000"/>
                <a:ext cx="5257800" cy="6012880"/>
              </a:xfrm>
              <a:prstGeom prst="round2SameRect">
                <a:avLst>
                  <a:gd name="adj1" fmla="val 16667"/>
                  <a:gd name="adj2" fmla="val 11888"/>
                </a:avLst>
              </a:prstGeom>
              <a:solidFill>
                <a:srgbClr val="FFFFFF">
                  <a:alpha val="9804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US" sz="2000" dirty="0"/>
              </a:p>
            </p:txBody>
          </p:sp>
          <p:sp>
            <p:nvSpPr>
              <p:cNvPr id="30" name="TextBox 10">
                <a:extLst>
                  <a:ext uri="{FF2B5EF4-FFF2-40B4-BE49-F238E27FC236}">
                    <a16:creationId xmlns:a16="http://schemas.microsoft.com/office/drawing/2014/main" id="{05EE3A13-430B-7EE9-A054-548E5600108F}"/>
                  </a:ext>
                </a:extLst>
              </p:cNvPr>
              <p:cNvSpPr txBox="1"/>
              <p:nvPr/>
            </p:nvSpPr>
            <p:spPr>
              <a:xfrm>
                <a:off x="1072520" y="7400497"/>
                <a:ext cx="5145400" cy="62749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dirty="0">
                    <a:solidFill>
                      <a:srgbClr val="FFFFFF"/>
                    </a:solidFill>
                    <a:latin typeface="Montserrat" panose="00000500000000000000" pitchFamily="2" charset="0"/>
                    <a:ea typeface="Montserrat Bold"/>
                    <a:cs typeface="Montserrat Bold"/>
                    <a:sym typeface="Montserrat Bold"/>
                  </a:rPr>
                  <a:t>Efficiency and Cost Reduction</a:t>
                </a:r>
              </a:p>
            </p:txBody>
          </p:sp>
        </p:grp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7992E4D-DF6F-6615-8B26-0E9C8C7D7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882" y="2945923"/>
              <a:ext cx="3292630" cy="166976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54F5C1-5E5E-F887-79B2-7FE21909A3FB}"/>
              </a:ext>
            </a:extLst>
          </p:cNvPr>
          <p:cNvGrpSpPr/>
          <p:nvPr/>
        </p:nvGrpSpPr>
        <p:grpSpPr>
          <a:xfrm>
            <a:off x="6990890" y="5998909"/>
            <a:ext cx="3866406" cy="3933603"/>
            <a:chOff x="5918703" y="6429103"/>
            <a:chExt cx="3766155" cy="298232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C3AB917-A5B6-47F5-A700-080A04CA7309}"/>
                </a:ext>
              </a:extLst>
            </p:cNvPr>
            <p:cNvGrpSpPr/>
            <p:nvPr/>
          </p:nvGrpSpPr>
          <p:grpSpPr>
            <a:xfrm>
              <a:off x="5918703" y="6429103"/>
              <a:ext cx="3766155" cy="2982329"/>
              <a:chOff x="4940092" y="2819400"/>
              <a:chExt cx="3960694" cy="5526108"/>
            </a:xfrm>
          </p:grpSpPr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F228C29C-E624-D398-1C99-A0EBCF8CB3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40092" y="2819400"/>
                <a:ext cx="3960694" cy="5526108"/>
              </a:xfrm>
              <a:prstGeom prst="round2SameRect">
                <a:avLst>
                  <a:gd name="adj1" fmla="val 16667"/>
                  <a:gd name="adj2" fmla="val 11888"/>
                </a:avLst>
              </a:prstGeom>
              <a:solidFill>
                <a:srgbClr val="FFFFFF">
                  <a:alpha val="9804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US" sz="2000" dirty="0"/>
              </a:p>
            </p:txBody>
          </p:sp>
          <p:sp>
            <p:nvSpPr>
              <p:cNvPr id="40" name="TextBox 10">
                <a:extLst>
                  <a:ext uri="{FF2B5EF4-FFF2-40B4-BE49-F238E27FC236}">
                    <a16:creationId xmlns:a16="http://schemas.microsoft.com/office/drawing/2014/main" id="{27BCA87E-47ED-D6E1-C515-930528DE12B4}"/>
                  </a:ext>
                </a:extLst>
              </p:cNvPr>
              <p:cNvSpPr txBox="1"/>
              <p:nvPr/>
            </p:nvSpPr>
            <p:spPr>
              <a:xfrm>
                <a:off x="5265811" y="6528331"/>
                <a:ext cx="3323135" cy="177179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dirty="0">
                    <a:solidFill>
                      <a:srgbClr val="FFFFFF"/>
                    </a:solidFill>
                    <a:latin typeface="Montserrat" panose="00000500000000000000" pitchFamily="2" charset="0"/>
                    <a:ea typeface="Montserrat Bold"/>
                    <a:cs typeface="Montserrat Bold"/>
                    <a:sym typeface="Montserrat Bold"/>
                  </a:rPr>
                  <a:t>Data-Driven Decision Making</a:t>
                </a:r>
              </a:p>
            </p:txBody>
          </p:sp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FF5FC9F-47C1-FC92-B019-08C954A52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065" y="6619587"/>
              <a:ext cx="3292630" cy="168075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A94A225-066C-6660-AD24-D1B3E1554E76}"/>
              </a:ext>
            </a:extLst>
          </p:cNvPr>
          <p:cNvGrpSpPr/>
          <p:nvPr/>
        </p:nvGrpSpPr>
        <p:grpSpPr>
          <a:xfrm>
            <a:off x="12928054" y="6105793"/>
            <a:ext cx="3866406" cy="3874954"/>
            <a:chOff x="11657149" y="6473570"/>
            <a:chExt cx="3766155" cy="293786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E01490E-9A66-FB08-A056-4D54286CB356}"/>
                </a:ext>
              </a:extLst>
            </p:cNvPr>
            <p:cNvGrpSpPr/>
            <p:nvPr/>
          </p:nvGrpSpPr>
          <p:grpSpPr>
            <a:xfrm>
              <a:off x="11657149" y="6473570"/>
              <a:ext cx="3766155" cy="2937863"/>
              <a:chOff x="4940092" y="2819400"/>
              <a:chExt cx="3960694" cy="5526108"/>
            </a:xfrm>
          </p:grpSpPr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775D6F5-7464-C555-7D35-3C1626CFBE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40092" y="2819400"/>
                <a:ext cx="3960694" cy="5526108"/>
              </a:xfrm>
              <a:prstGeom prst="round2SameRect">
                <a:avLst>
                  <a:gd name="adj1" fmla="val 16667"/>
                  <a:gd name="adj2" fmla="val 11888"/>
                </a:avLst>
              </a:prstGeom>
              <a:solidFill>
                <a:srgbClr val="FFFFFF">
                  <a:alpha val="9804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US" sz="2000" dirty="0"/>
              </a:p>
            </p:txBody>
          </p:sp>
          <p:sp>
            <p:nvSpPr>
              <p:cNvPr id="34" name="TextBox 10">
                <a:extLst>
                  <a:ext uri="{FF2B5EF4-FFF2-40B4-BE49-F238E27FC236}">
                    <a16:creationId xmlns:a16="http://schemas.microsoft.com/office/drawing/2014/main" id="{EA4A7DA0-99A1-C8CF-96CB-74E79A00466E}"/>
                  </a:ext>
                </a:extLst>
              </p:cNvPr>
              <p:cNvSpPr txBox="1"/>
              <p:nvPr/>
            </p:nvSpPr>
            <p:spPr>
              <a:xfrm>
                <a:off x="5239349" y="6471039"/>
                <a:ext cx="3437513" cy="1771796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dirty="0">
                    <a:solidFill>
                      <a:srgbClr val="FFFFFF"/>
                    </a:solidFill>
                    <a:latin typeface="Montserrat" panose="00000500000000000000" pitchFamily="2" charset="0"/>
                    <a:ea typeface="Montserrat Bold"/>
                    <a:cs typeface="Montserrat Bold"/>
                    <a:sym typeface="Montserrat Bold"/>
                  </a:rPr>
                  <a:t> Compliance &amp; Risk Management</a:t>
                </a:r>
              </a:p>
            </p:txBody>
          </p: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8D602B6-0CA2-1AC4-A7B6-1F2BBAD5B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25126" y="6696445"/>
              <a:ext cx="3285252" cy="166387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F32522E-AE28-A31D-B655-6EF718B893C8}"/>
              </a:ext>
            </a:extLst>
          </p:cNvPr>
          <p:cNvGrpSpPr/>
          <p:nvPr/>
        </p:nvGrpSpPr>
        <p:grpSpPr>
          <a:xfrm>
            <a:off x="12928054" y="2132387"/>
            <a:ext cx="3866406" cy="3599575"/>
            <a:chOff x="11728049" y="2724190"/>
            <a:chExt cx="3766155" cy="272908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E442616-6672-449E-27DE-8098AE25C882}"/>
                </a:ext>
              </a:extLst>
            </p:cNvPr>
            <p:cNvGrpSpPr/>
            <p:nvPr/>
          </p:nvGrpSpPr>
          <p:grpSpPr>
            <a:xfrm>
              <a:off x="11728049" y="2724190"/>
              <a:ext cx="3766155" cy="2729080"/>
              <a:chOff x="4940092" y="2819400"/>
              <a:chExt cx="3960694" cy="4909980"/>
            </a:xfrm>
          </p:grpSpPr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DFC56652-BD26-F9EE-1139-A5CCFEC182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40092" y="2819400"/>
                <a:ext cx="3960694" cy="4909980"/>
              </a:xfrm>
              <a:prstGeom prst="round2SameRect">
                <a:avLst>
                  <a:gd name="adj1" fmla="val 16667"/>
                  <a:gd name="adj2" fmla="val 11888"/>
                </a:avLst>
              </a:prstGeom>
              <a:solidFill>
                <a:srgbClr val="FFFFFF">
                  <a:alpha val="9804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US" sz="2000" dirty="0"/>
              </a:p>
            </p:txBody>
          </p:sp>
          <p:sp>
            <p:nvSpPr>
              <p:cNvPr id="37" name="TextBox 10">
                <a:extLst>
                  <a:ext uri="{FF2B5EF4-FFF2-40B4-BE49-F238E27FC236}">
                    <a16:creationId xmlns:a16="http://schemas.microsoft.com/office/drawing/2014/main" id="{B537BE07-869E-2590-89DF-A92853509508}"/>
                  </a:ext>
                </a:extLst>
              </p:cNvPr>
              <p:cNvSpPr txBox="1"/>
              <p:nvPr/>
            </p:nvSpPr>
            <p:spPr>
              <a:xfrm>
                <a:off x="5603815" y="6595803"/>
                <a:ext cx="2706559" cy="73692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2000" dirty="0">
                    <a:solidFill>
                      <a:srgbClr val="FFFFFF"/>
                    </a:solidFill>
                    <a:latin typeface="Montserrat" panose="00000500000000000000" pitchFamily="2" charset="0"/>
                    <a:ea typeface="Montserrat Bold"/>
                    <a:cs typeface="Montserrat Bold"/>
                    <a:sym typeface="Montserrat Bold"/>
                  </a:rPr>
                  <a:t>Availability</a:t>
                </a:r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FE3726F-7081-DA2B-BF0E-4C1C281FA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84759" y="3016789"/>
              <a:ext cx="3322447" cy="17085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328747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AFB2F63F-8BA9-9D0F-6149-A7FEC194FCC8}"/>
              </a:ext>
            </a:extLst>
          </p:cNvPr>
          <p:cNvGrpSpPr/>
          <p:nvPr/>
        </p:nvGrpSpPr>
        <p:grpSpPr>
          <a:xfrm rot="5232877">
            <a:off x="9772780" y="3519597"/>
            <a:ext cx="21778784" cy="12696605"/>
            <a:chOff x="0" y="0"/>
            <a:chExt cx="12172778" cy="986760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27F1D28-943F-33B3-99EA-0F97C03220B4}"/>
                </a:ext>
              </a:extLst>
            </p:cNvPr>
            <p:cNvSpPr/>
            <p:nvPr/>
          </p:nvSpPr>
          <p:spPr>
            <a:xfrm>
              <a:off x="-26162" y="635"/>
              <a:ext cx="12199366" cy="10163810"/>
            </a:xfrm>
            <a:custGeom>
              <a:avLst/>
              <a:gdLst/>
              <a:ahLst/>
              <a:cxnLst/>
              <a:rect l="l" t="t" r="r" b="b"/>
              <a:pathLst>
                <a:path w="12199366" h="10163810">
                  <a:moveTo>
                    <a:pt x="46609" y="0"/>
                  </a:moveTo>
                  <a:lnTo>
                    <a:pt x="12199366" y="0"/>
                  </a:lnTo>
                  <a:lnTo>
                    <a:pt x="12199366" y="7565263"/>
                  </a:lnTo>
                  <a:lnTo>
                    <a:pt x="5549138" y="9746234"/>
                  </a:lnTo>
                  <a:cubicBezTo>
                    <a:pt x="4274947" y="10163810"/>
                    <a:pt x="2903474" y="9469501"/>
                    <a:pt x="2485644" y="8195437"/>
                  </a:cubicBezTo>
                  <a:lnTo>
                    <a:pt x="148463" y="1068705"/>
                  </a:lnTo>
                  <a:cubicBezTo>
                    <a:pt x="34798" y="724662"/>
                    <a:pt x="0" y="359410"/>
                    <a:pt x="4660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826DC">
                    <a:alpha val="100000"/>
                  </a:srgbClr>
                </a:gs>
                <a:gs pos="3000">
                  <a:srgbClr val="4D26DC">
                    <a:alpha val="100000"/>
                  </a:srgbClr>
                </a:gs>
                <a:gs pos="32000">
                  <a:srgbClr val="7226DE">
                    <a:alpha val="100000"/>
                  </a:srgbClr>
                </a:gs>
                <a:gs pos="58000">
                  <a:srgbClr val="8D27E0">
                    <a:alpha val="100000"/>
                  </a:srgbClr>
                </a:gs>
                <a:gs pos="82000">
                  <a:srgbClr val="9D27E1">
                    <a:alpha val="100000"/>
                  </a:srgbClr>
                </a:gs>
                <a:gs pos="100000">
                  <a:srgbClr val="A327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58322" y="419100"/>
            <a:ext cx="16700978" cy="204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3200" dirty="0">
                <a:solidFill>
                  <a:srgbClr val="9FC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</a:t>
            </a:r>
          </a:p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3200" dirty="0">
                <a:solidFill>
                  <a:srgbClr val="9FC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 System &amp; AI Sales Agent </a:t>
            </a:r>
          </a:p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3200" dirty="0">
                <a:solidFill>
                  <a:srgbClr val="9FC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benefits the organization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8FC618-47D4-FF6F-CE88-8E1D8EB89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3313" y="3373070"/>
            <a:ext cx="2286000" cy="39269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902D2D9-7E84-B541-09B6-6788AB362562}"/>
              </a:ext>
            </a:extLst>
          </p:cNvPr>
          <p:cNvSpPr txBox="1"/>
          <p:nvPr/>
        </p:nvSpPr>
        <p:spPr>
          <a:xfrm>
            <a:off x="6266423" y="3134113"/>
            <a:ext cx="5226651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900" dirty="0">
                <a:solidFill>
                  <a:srgbClr val="B1060F"/>
                </a:solidFill>
              </a:rPr>
              <a:t>80%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D72D45-C5F4-DF7C-C469-B0EB69A1B3BF}"/>
              </a:ext>
            </a:extLst>
          </p:cNvPr>
          <p:cNvSpPr txBox="1"/>
          <p:nvPr/>
        </p:nvSpPr>
        <p:spPr>
          <a:xfrm>
            <a:off x="6463488" y="5690731"/>
            <a:ext cx="1037755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B1060F"/>
                </a:solidFill>
              </a:rPr>
              <a:t>of Netflix content streamed is </a:t>
            </a:r>
            <a:r>
              <a:rPr lang="en-US" sz="4800" dirty="0">
                <a:solidFill>
                  <a:srgbClr val="B1060F"/>
                </a:solidFill>
              </a:rPr>
              <a:t>driven</a:t>
            </a:r>
            <a:r>
              <a:rPr lang="en-US" sz="4400" dirty="0">
                <a:solidFill>
                  <a:srgbClr val="B1060F"/>
                </a:solidFill>
              </a:rPr>
              <a:t> by its </a:t>
            </a:r>
          </a:p>
          <a:p>
            <a:r>
              <a:rPr lang="en-US" sz="6600" b="1" dirty="0">
                <a:solidFill>
                  <a:srgbClr val="B1060F"/>
                </a:solidFill>
              </a:rPr>
              <a:t>Recommendation System.</a:t>
            </a:r>
          </a:p>
        </p:txBody>
      </p:sp>
      <p:pic>
        <p:nvPicPr>
          <p:cNvPr id="6" name="Picture 2" descr="img">
            <a:extLst>
              <a:ext uri="{FF2B5EF4-FFF2-40B4-BE49-F238E27FC236}">
                <a16:creationId xmlns:a16="http://schemas.microsoft.com/office/drawing/2014/main" id="{0FB5473F-D398-5AB9-7F80-88C7CF90E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"/>
            <a:ext cx="2629665" cy="130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883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76502764-9CBD-169C-4F64-047ED295C7EE}"/>
              </a:ext>
            </a:extLst>
          </p:cNvPr>
          <p:cNvGrpSpPr/>
          <p:nvPr/>
        </p:nvGrpSpPr>
        <p:grpSpPr>
          <a:xfrm rot="3791734">
            <a:off x="9068673" y="3519597"/>
            <a:ext cx="21778784" cy="12696605"/>
            <a:chOff x="0" y="0"/>
            <a:chExt cx="12172778" cy="986760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1CF68F2-1977-3CB6-7925-ED1C0FF001CC}"/>
                </a:ext>
              </a:extLst>
            </p:cNvPr>
            <p:cNvSpPr/>
            <p:nvPr/>
          </p:nvSpPr>
          <p:spPr>
            <a:xfrm>
              <a:off x="-26162" y="635"/>
              <a:ext cx="12199366" cy="10163810"/>
            </a:xfrm>
            <a:custGeom>
              <a:avLst/>
              <a:gdLst/>
              <a:ahLst/>
              <a:cxnLst/>
              <a:rect l="l" t="t" r="r" b="b"/>
              <a:pathLst>
                <a:path w="12199366" h="10163810">
                  <a:moveTo>
                    <a:pt x="46609" y="0"/>
                  </a:moveTo>
                  <a:lnTo>
                    <a:pt x="12199366" y="0"/>
                  </a:lnTo>
                  <a:lnTo>
                    <a:pt x="12199366" y="7565263"/>
                  </a:lnTo>
                  <a:lnTo>
                    <a:pt x="5549138" y="9746234"/>
                  </a:lnTo>
                  <a:cubicBezTo>
                    <a:pt x="4274947" y="10163810"/>
                    <a:pt x="2903474" y="9469501"/>
                    <a:pt x="2485644" y="8195437"/>
                  </a:cubicBezTo>
                  <a:lnTo>
                    <a:pt x="148463" y="1068705"/>
                  </a:lnTo>
                  <a:cubicBezTo>
                    <a:pt x="34798" y="724662"/>
                    <a:pt x="0" y="359410"/>
                    <a:pt x="4660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4826DC">
                    <a:alpha val="100000"/>
                  </a:srgbClr>
                </a:gs>
                <a:gs pos="3000">
                  <a:srgbClr val="4D26DC">
                    <a:alpha val="100000"/>
                  </a:srgbClr>
                </a:gs>
                <a:gs pos="32000">
                  <a:srgbClr val="7226DE">
                    <a:alpha val="100000"/>
                  </a:srgbClr>
                </a:gs>
                <a:gs pos="58000">
                  <a:srgbClr val="8D27E0">
                    <a:alpha val="100000"/>
                  </a:srgbClr>
                </a:gs>
                <a:gs pos="82000">
                  <a:srgbClr val="9D27E1">
                    <a:alpha val="100000"/>
                  </a:srgbClr>
                </a:gs>
                <a:gs pos="100000">
                  <a:srgbClr val="A327E1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58322" y="419100"/>
            <a:ext cx="16700978" cy="204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3200" dirty="0">
                <a:solidFill>
                  <a:srgbClr val="9FC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</a:t>
            </a:r>
          </a:p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3200" dirty="0">
                <a:solidFill>
                  <a:srgbClr val="9FC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 System &amp; AI Sales Agent </a:t>
            </a:r>
          </a:p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3200" dirty="0">
                <a:solidFill>
                  <a:srgbClr val="9FCF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benefits the organization</a:t>
            </a:r>
          </a:p>
        </p:txBody>
      </p:sp>
      <p:pic>
        <p:nvPicPr>
          <p:cNvPr id="11" name="Picture 10" descr="A logo with a smile&#10;&#10;Description automatically generated">
            <a:extLst>
              <a:ext uri="{FF2B5EF4-FFF2-40B4-BE49-F238E27FC236}">
                <a16:creationId xmlns:a16="http://schemas.microsoft.com/office/drawing/2014/main" id="{18CBA0E6-511E-6C35-E5D9-CA1681FA0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735" y="3515131"/>
            <a:ext cx="3874501" cy="38745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C3B0B7-81A3-7AEE-C47C-8479FEDBED84}"/>
              </a:ext>
            </a:extLst>
          </p:cNvPr>
          <p:cNvSpPr txBox="1"/>
          <p:nvPr/>
        </p:nvSpPr>
        <p:spPr>
          <a:xfrm>
            <a:off x="6659007" y="3091389"/>
            <a:ext cx="5226651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900" dirty="0">
                <a:solidFill>
                  <a:srgbClr val="FF7F00"/>
                </a:solidFill>
              </a:rPr>
              <a:t>35%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C9571E-7654-4DD5-E7A6-82C9B7E89BAF}"/>
              </a:ext>
            </a:extLst>
          </p:cNvPr>
          <p:cNvSpPr txBox="1"/>
          <p:nvPr/>
        </p:nvSpPr>
        <p:spPr>
          <a:xfrm>
            <a:off x="6905630" y="5806519"/>
            <a:ext cx="1037755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FF7F00"/>
                </a:solidFill>
              </a:rPr>
              <a:t>of Amazon’s total sales are driven by its </a:t>
            </a:r>
            <a:r>
              <a:rPr lang="en-US" sz="6000" b="1" dirty="0">
                <a:solidFill>
                  <a:srgbClr val="FF7F00"/>
                </a:solidFill>
              </a:rPr>
              <a:t>Recommendation Engine.</a:t>
            </a:r>
            <a:endParaRPr lang="en-US" sz="6600" b="1" dirty="0">
              <a:solidFill>
                <a:srgbClr val="FF7F00"/>
              </a:solidFill>
            </a:endParaRPr>
          </a:p>
        </p:txBody>
      </p:sp>
      <p:pic>
        <p:nvPicPr>
          <p:cNvPr id="18" name="Picture 2" descr="img">
            <a:extLst>
              <a:ext uri="{FF2B5EF4-FFF2-40B4-BE49-F238E27FC236}">
                <a16:creationId xmlns:a16="http://schemas.microsoft.com/office/drawing/2014/main" id="{B3137CA5-D558-CE88-996A-A088E3EBA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"/>
            <a:ext cx="2629665" cy="130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127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582</Words>
  <Application>Microsoft Office PowerPoint</Application>
  <PresentationFormat>Custom</PresentationFormat>
  <Paragraphs>133</Paragraphs>
  <Slides>27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Montserrat Bold</vt:lpstr>
      <vt:lpstr>Aptos</vt:lpstr>
      <vt:lpstr>Montserrat</vt:lpstr>
      <vt:lpstr>Microsoft YaHei UI</vt:lpstr>
      <vt:lpstr>Source Code Pro</vt:lpstr>
      <vt:lpstr>Arial</vt:lpstr>
      <vt:lpstr>Calibri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Sales Agent</dc:title>
  <cp:lastModifiedBy>hima awny</cp:lastModifiedBy>
  <cp:revision>17</cp:revision>
  <dcterms:created xsi:type="dcterms:W3CDTF">2006-08-16T00:00:00Z</dcterms:created>
  <dcterms:modified xsi:type="dcterms:W3CDTF">2024-08-28T19:09:43Z</dcterms:modified>
  <dc:identifier>DAGO-rIE5pM</dc:identifier>
</cp:coreProperties>
</file>